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</p:sldIdLst>
  <p:sldSz cy="68580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6" name="Google Shape;86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/>
              <a:t>For some students, entry at Foundation Tier will be advised. Reduced content and reduced challenge in exam papers.</a:t>
            </a:r>
            <a:endParaRPr b="1" sz="2000"/>
          </a:p>
        </p:txBody>
      </p:sp>
      <p:sp>
        <p:nvSpPr>
          <p:cNvPr id="87" name="Google Shape;87;p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6" name="Google Shape;96;p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</a:pPr>
            <a:r>
              <a:rPr b="1" lang="en-GB" sz="2000"/>
              <a:t>For some students, entry at Foundation Tier will be advised. Reduced content and reduced challenge in exam papers.</a:t>
            </a:r>
            <a:endParaRPr b="1" sz="2000"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</a:pPr>
            <a:r>
              <a:t/>
            </a:r>
            <a:endParaRPr b="1" sz="20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000"/>
          </a:p>
        </p:txBody>
      </p:sp>
      <p:sp>
        <p:nvSpPr>
          <p:cNvPr id="97" name="Google Shape;97;p2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>
                <a:solidFill>
                  <a:srgbClr val="000000"/>
                </a:solidFill>
              </a:rPr>
              <a:t>‹#›</a:t>
            </a:fld>
            <a:endParaRPr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3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5" name="Google Shape;105;p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</a:pPr>
            <a:r>
              <a:rPr b="1" lang="en-GB" sz="2000"/>
              <a:t>For some students, entry at Foundation Tier will be advised. Reduced content and reduced challenge in exam papers.</a:t>
            </a:r>
            <a:endParaRPr b="1" sz="2000"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</a:pPr>
            <a:r>
              <a:t/>
            </a:r>
            <a:endParaRPr b="1" sz="20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000"/>
          </a:p>
        </p:txBody>
      </p:sp>
      <p:sp>
        <p:nvSpPr>
          <p:cNvPr id="106" name="Google Shape;106;p3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>
                <a:solidFill>
                  <a:srgbClr val="000000"/>
                </a:solidFill>
              </a:rPr>
              <a:t>‹#›</a:t>
            </a:fld>
            <a:endParaRPr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4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4" name="Google Shape;114;p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000"/>
          </a:p>
        </p:txBody>
      </p:sp>
      <p:sp>
        <p:nvSpPr>
          <p:cNvPr id="115" name="Google Shape;115;p4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>
                <a:solidFill>
                  <a:srgbClr val="000000"/>
                </a:solidFill>
              </a:rPr>
              <a:t>‹#›</a:t>
            </a:fld>
            <a:endParaRPr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5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4" name="Google Shape;124;p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/>
              <a:t>Foundation &amp; Combined papers are timetabled for same dates.</a:t>
            </a:r>
            <a:endParaRPr b="1"/>
          </a:p>
        </p:txBody>
      </p:sp>
      <p:sp>
        <p:nvSpPr>
          <p:cNvPr id="125" name="Google Shape;125;p5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2" name="Google Shape;132;p6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7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9" name="Google Shape;139;p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https://www.cgpbooks.co.uk/Parent/books_gcse_science.books_gcse_biology_revision#OCR</a:t>
            </a:r>
            <a:endParaRPr/>
          </a:p>
        </p:txBody>
      </p:sp>
      <p:sp>
        <p:nvSpPr>
          <p:cNvPr id="140" name="Google Shape;140;p7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9" name="Google Shape;149;p8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1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6" name="Google Shape;156;p10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 txBox="1"/>
          <p:nvPr>
            <p:ph type="ctrTitle"/>
          </p:nvPr>
        </p:nvSpPr>
        <p:spPr>
          <a:xfrm>
            <a:off x="685800" y="1122363"/>
            <a:ext cx="77724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2"/>
          <p:cNvSpPr txBox="1"/>
          <p:nvPr>
            <p:ph idx="1" type="subTitle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8" name="Google Shape;18;p2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2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2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"/>
          <p:cNvSpPr txBox="1"/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3"/>
          <p:cNvSpPr txBox="1"/>
          <p:nvPr>
            <p:ph idx="1" type="body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3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3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3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4"/>
          <p:cNvSpPr txBox="1"/>
          <p:nvPr>
            <p:ph type="title"/>
          </p:nvPr>
        </p:nvSpPr>
        <p:spPr>
          <a:xfrm>
            <a:off x="623888" y="1709739"/>
            <a:ext cx="78867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4"/>
          <p:cNvSpPr txBox="1"/>
          <p:nvPr>
            <p:ph idx="1" type="body"/>
          </p:nvPr>
        </p:nvSpPr>
        <p:spPr>
          <a:xfrm>
            <a:off x="623888" y="4589464"/>
            <a:ext cx="78867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4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4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4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5"/>
          <p:cNvSpPr txBox="1"/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5"/>
          <p:cNvSpPr txBox="1"/>
          <p:nvPr>
            <p:ph idx="1" type="body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5"/>
          <p:cNvSpPr txBox="1"/>
          <p:nvPr>
            <p:ph idx="2" type="body"/>
          </p:nvPr>
        </p:nvSpPr>
        <p:spPr>
          <a:xfrm>
            <a:off x="4629150" y="1825625"/>
            <a:ext cx="38862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7" name="Google Shape;37;p5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5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5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6"/>
          <p:cNvSpPr txBox="1"/>
          <p:nvPr>
            <p:ph type="title"/>
          </p:nvPr>
        </p:nvSpPr>
        <p:spPr>
          <a:xfrm>
            <a:off x="629841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6"/>
          <p:cNvSpPr txBox="1"/>
          <p:nvPr>
            <p:ph idx="1" type="body"/>
          </p:nvPr>
        </p:nvSpPr>
        <p:spPr>
          <a:xfrm>
            <a:off x="629842" y="1681163"/>
            <a:ext cx="3868340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6"/>
          <p:cNvSpPr txBox="1"/>
          <p:nvPr>
            <p:ph idx="2" type="body"/>
          </p:nvPr>
        </p:nvSpPr>
        <p:spPr>
          <a:xfrm>
            <a:off x="629842" y="2505075"/>
            <a:ext cx="3868340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6"/>
          <p:cNvSpPr txBox="1"/>
          <p:nvPr>
            <p:ph idx="3" type="body"/>
          </p:nvPr>
        </p:nvSpPr>
        <p:spPr>
          <a:xfrm>
            <a:off x="4629150" y="1681163"/>
            <a:ext cx="3887391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6"/>
          <p:cNvSpPr txBox="1"/>
          <p:nvPr>
            <p:ph idx="4" type="body"/>
          </p:nvPr>
        </p:nvSpPr>
        <p:spPr>
          <a:xfrm>
            <a:off x="4629150" y="2505075"/>
            <a:ext cx="3887391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6" name="Google Shape;46;p6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6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6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7"/>
          <p:cNvSpPr txBox="1"/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7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7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7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8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8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8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9"/>
          <p:cNvSpPr txBox="1"/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9"/>
          <p:cNvSpPr txBox="1"/>
          <p:nvPr>
            <p:ph idx="1" type="body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61" name="Google Shape;61;p9"/>
          <p:cNvSpPr txBox="1"/>
          <p:nvPr>
            <p:ph idx="2" type="body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2" name="Google Shape;62;p9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9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9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0"/>
          <p:cNvSpPr txBox="1"/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0"/>
          <p:cNvSpPr/>
          <p:nvPr>
            <p:ph idx="2" type="pic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10"/>
          <p:cNvSpPr txBox="1"/>
          <p:nvPr>
            <p:ph idx="1" type="body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9" name="Google Shape;69;p10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0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10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1"/>
          <p:cNvSpPr txBox="1"/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11"/>
          <p:cNvSpPr txBox="1"/>
          <p:nvPr>
            <p:ph idx="1" type="body"/>
          </p:nvPr>
        </p:nvSpPr>
        <p:spPr>
          <a:xfrm rot="5400000">
            <a:off x="2396331" y="57944"/>
            <a:ext cx="4351338" cy="7886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5" name="Google Shape;75;p11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1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11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2"/>
          <p:cNvSpPr txBox="1"/>
          <p:nvPr>
            <p:ph type="title"/>
          </p:nvPr>
        </p:nvSpPr>
        <p:spPr>
          <a:xfrm rot="5400000">
            <a:off x="4623594" y="2285207"/>
            <a:ext cx="5811838" cy="19716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12"/>
          <p:cNvSpPr txBox="1"/>
          <p:nvPr>
            <p:ph idx="1" type="body"/>
          </p:nvPr>
        </p:nvSpPr>
        <p:spPr>
          <a:xfrm rot="5400000">
            <a:off x="623094" y="370681"/>
            <a:ext cx="5811838" cy="58007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1" name="Google Shape;81;p12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12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12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274E13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/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1"/>
          <p:cNvSpPr txBox="1"/>
          <p:nvPr>
            <p:ph idx="1" type="body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1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1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1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5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7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9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0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4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hyperlink" Target="https://www.cgpbooks.co.uk/Parent/books_gcse_science.books_gcse_biology_revision#OCR" TargetMode="External"/><Relationship Id="rId4" Type="http://schemas.openxmlformats.org/officeDocument/2006/relationships/image" Target="../media/image3.jpg"/><Relationship Id="rId5" Type="http://schemas.openxmlformats.org/officeDocument/2006/relationships/image" Target="../media/image2.jpg"/><Relationship Id="rId6" Type="http://schemas.openxmlformats.org/officeDocument/2006/relationships/image" Target="../media/image8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6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3"/>
          <p:cNvSpPr txBox="1"/>
          <p:nvPr>
            <p:ph type="ctrTitle"/>
          </p:nvPr>
        </p:nvSpPr>
        <p:spPr>
          <a:xfrm>
            <a:off x="219024" y="169462"/>
            <a:ext cx="8433657" cy="68718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4800"/>
              <a:buFont typeface="Comic Sans MS"/>
              <a:buNone/>
            </a:pPr>
            <a:r>
              <a:rPr b="1" lang="en-GB" sz="4800">
                <a:solidFill>
                  <a:srgbClr val="FFFF00"/>
                </a:solidFill>
                <a:latin typeface="Comic Sans MS"/>
                <a:ea typeface="Comic Sans MS"/>
                <a:cs typeface="Comic Sans MS"/>
                <a:sym typeface="Comic Sans MS"/>
              </a:rPr>
              <a:t>Some background info:</a:t>
            </a:r>
            <a:endParaRPr b="1" sz="4800">
              <a:solidFill>
                <a:srgbClr val="FFFF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90" name="Google Shape;90;p13"/>
          <p:cNvSpPr/>
          <p:nvPr/>
        </p:nvSpPr>
        <p:spPr>
          <a:xfrm>
            <a:off x="219024" y="5578270"/>
            <a:ext cx="5980049" cy="1078029"/>
          </a:xfrm>
          <a:prstGeom prst="roundRect">
            <a:avLst>
              <a:gd fmla="val 16667" name="adj"/>
            </a:avLst>
          </a:prstGeom>
          <a:solidFill>
            <a:srgbClr val="38761D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4000" u="none" cap="none" strike="noStrike">
                <a:solidFill>
                  <a:srgbClr val="FFFF00"/>
                </a:solidFill>
                <a:latin typeface="Comic Sans MS"/>
                <a:ea typeface="Comic Sans MS"/>
                <a:cs typeface="Comic Sans MS"/>
                <a:sym typeface="Comic Sans MS"/>
              </a:rPr>
              <a:t>OCR Gateway: Biology:</a:t>
            </a:r>
            <a:endParaRPr b="1" sz="4000">
              <a:solidFill>
                <a:srgbClr val="FFFF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91" name="Google Shape;91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19024" y="975812"/>
            <a:ext cx="8650105" cy="4483290"/>
          </a:xfrm>
          <a:prstGeom prst="rect">
            <a:avLst/>
          </a:prstGeom>
          <a:noFill/>
          <a:ln>
            <a:noFill/>
          </a:ln>
        </p:spPr>
      </p:pic>
      <p:sp>
        <p:nvSpPr>
          <p:cNvPr id="92" name="Google Shape;92;p13"/>
          <p:cNvSpPr/>
          <p:nvPr/>
        </p:nvSpPr>
        <p:spPr>
          <a:xfrm>
            <a:off x="6344291" y="5578269"/>
            <a:ext cx="1262419" cy="1078029"/>
          </a:xfrm>
          <a:prstGeom prst="roundRect">
            <a:avLst>
              <a:gd fmla="val 16667" name="adj"/>
            </a:avLst>
          </a:prstGeom>
          <a:solidFill>
            <a:srgbClr val="DDEAF6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rgbClr val="1F3864"/>
                </a:solidFill>
                <a:latin typeface="Comic Sans MS"/>
                <a:ea typeface="Comic Sans MS"/>
                <a:cs typeface="Comic Sans MS"/>
                <a:sym typeface="Comic Sans MS"/>
              </a:rPr>
              <a:t>15% = Practical Skills </a:t>
            </a:r>
            <a:endParaRPr b="1" sz="1800">
              <a:solidFill>
                <a:srgbClr val="1F3864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93" name="Google Shape;93;p13"/>
          <p:cNvSpPr/>
          <p:nvPr/>
        </p:nvSpPr>
        <p:spPr>
          <a:xfrm>
            <a:off x="7606710" y="5578268"/>
            <a:ext cx="1262419" cy="1078029"/>
          </a:xfrm>
          <a:prstGeom prst="roundRect">
            <a:avLst>
              <a:gd fmla="val 16667" name="adj"/>
            </a:avLst>
          </a:prstGeom>
          <a:solidFill>
            <a:srgbClr val="DDEAF6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rgbClr val="1F3864"/>
                </a:solidFill>
                <a:latin typeface="Comic Sans MS"/>
                <a:ea typeface="Comic Sans MS"/>
                <a:cs typeface="Comic Sans MS"/>
                <a:sym typeface="Comic Sans MS"/>
              </a:rPr>
              <a:t>10% = Maths Skills </a:t>
            </a:r>
            <a:endParaRPr b="1" sz="1800">
              <a:solidFill>
                <a:srgbClr val="1F3864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4"/>
          <p:cNvSpPr/>
          <p:nvPr/>
        </p:nvSpPr>
        <p:spPr>
          <a:xfrm>
            <a:off x="393455" y="5578270"/>
            <a:ext cx="3700873" cy="1078029"/>
          </a:xfrm>
          <a:prstGeom prst="roundRect">
            <a:avLst>
              <a:gd fmla="val 16667" name="adj"/>
            </a:avLst>
          </a:prstGeom>
          <a:solidFill>
            <a:srgbClr val="38761D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4800">
                <a:solidFill>
                  <a:srgbClr val="FFFF00"/>
                </a:solidFill>
                <a:latin typeface="Comic Sans MS"/>
                <a:ea typeface="Comic Sans MS"/>
                <a:cs typeface="Comic Sans MS"/>
                <a:sym typeface="Comic Sans MS"/>
              </a:rPr>
              <a:t>Chemistry:</a:t>
            </a:r>
            <a:endParaRPr b="1" sz="4800">
              <a:solidFill>
                <a:srgbClr val="FFFF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00" name="Google Shape;100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93456" y="434026"/>
            <a:ext cx="8450294" cy="4902249"/>
          </a:xfrm>
          <a:prstGeom prst="rect">
            <a:avLst/>
          </a:prstGeom>
          <a:noFill/>
          <a:ln>
            <a:noFill/>
          </a:ln>
        </p:spPr>
      </p:pic>
      <p:sp>
        <p:nvSpPr>
          <p:cNvPr id="101" name="Google Shape;101;p14"/>
          <p:cNvSpPr/>
          <p:nvPr/>
        </p:nvSpPr>
        <p:spPr>
          <a:xfrm>
            <a:off x="6318912" y="5578268"/>
            <a:ext cx="1262419" cy="1078029"/>
          </a:xfrm>
          <a:prstGeom prst="roundRect">
            <a:avLst>
              <a:gd fmla="val 16667" name="adj"/>
            </a:avLst>
          </a:prstGeom>
          <a:solidFill>
            <a:srgbClr val="DDEAF6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rgbClr val="1F3864"/>
                </a:solidFill>
                <a:latin typeface="Comic Sans MS"/>
                <a:ea typeface="Comic Sans MS"/>
                <a:cs typeface="Comic Sans MS"/>
                <a:sym typeface="Comic Sans MS"/>
              </a:rPr>
              <a:t>15% = Practical Skills </a:t>
            </a:r>
            <a:endParaRPr b="1" sz="1800">
              <a:solidFill>
                <a:srgbClr val="1F3864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02" name="Google Shape;102;p14"/>
          <p:cNvSpPr/>
          <p:nvPr/>
        </p:nvSpPr>
        <p:spPr>
          <a:xfrm>
            <a:off x="7581331" y="5578268"/>
            <a:ext cx="1262419" cy="1078029"/>
          </a:xfrm>
          <a:prstGeom prst="roundRect">
            <a:avLst>
              <a:gd fmla="val 16667" name="adj"/>
            </a:avLst>
          </a:prstGeom>
          <a:solidFill>
            <a:srgbClr val="DDEAF6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rgbClr val="1F3864"/>
                </a:solidFill>
                <a:latin typeface="Comic Sans MS"/>
                <a:ea typeface="Comic Sans MS"/>
                <a:cs typeface="Comic Sans MS"/>
                <a:sym typeface="Comic Sans MS"/>
              </a:rPr>
              <a:t>20% = Maths Skills </a:t>
            </a:r>
            <a:endParaRPr b="1" sz="1800">
              <a:solidFill>
                <a:srgbClr val="1F3864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5"/>
          <p:cNvSpPr/>
          <p:nvPr/>
        </p:nvSpPr>
        <p:spPr>
          <a:xfrm>
            <a:off x="393455" y="5578270"/>
            <a:ext cx="2690939" cy="1078029"/>
          </a:xfrm>
          <a:prstGeom prst="roundRect">
            <a:avLst>
              <a:gd fmla="val 16667" name="adj"/>
            </a:avLst>
          </a:prstGeom>
          <a:solidFill>
            <a:srgbClr val="38761D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4800">
                <a:solidFill>
                  <a:srgbClr val="FFFF00"/>
                </a:solidFill>
                <a:latin typeface="Comic Sans MS"/>
                <a:ea typeface="Comic Sans MS"/>
                <a:cs typeface="Comic Sans MS"/>
                <a:sym typeface="Comic Sans MS"/>
              </a:rPr>
              <a:t>Physics:</a:t>
            </a:r>
            <a:endParaRPr b="1" sz="4800">
              <a:solidFill>
                <a:srgbClr val="FFFF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09" name="Google Shape;109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93455" y="327547"/>
            <a:ext cx="8450294" cy="5008728"/>
          </a:xfrm>
          <a:prstGeom prst="rect">
            <a:avLst/>
          </a:prstGeom>
          <a:noFill/>
          <a:ln>
            <a:noFill/>
          </a:ln>
        </p:spPr>
      </p:pic>
      <p:sp>
        <p:nvSpPr>
          <p:cNvPr id="110" name="Google Shape;110;p15"/>
          <p:cNvSpPr/>
          <p:nvPr/>
        </p:nvSpPr>
        <p:spPr>
          <a:xfrm>
            <a:off x="6318911" y="5578267"/>
            <a:ext cx="1262419" cy="1078029"/>
          </a:xfrm>
          <a:prstGeom prst="roundRect">
            <a:avLst>
              <a:gd fmla="val 16667" name="adj"/>
            </a:avLst>
          </a:prstGeom>
          <a:solidFill>
            <a:srgbClr val="DDEAF6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rgbClr val="1F3864"/>
                </a:solidFill>
                <a:latin typeface="Comic Sans MS"/>
                <a:ea typeface="Comic Sans MS"/>
                <a:cs typeface="Comic Sans MS"/>
                <a:sym typeface="Comic Sans MS"/>
              </a:rPr>
              <a:t>15% = Practical Skills </a:t>
            </a:r>
            <a:endParaRPr b="1" sz="1800">
              <a:solidFill>
                <a:srgbClr val="1F3864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11" name="Google Shape;111;p15"/>
          <p:cNvSpPr/>
          <p:nvPr/>
        </p:nvSpPr>
        <p:spPr>
          <a:xfrm>
            <a:off x="7581330" y="5578267"/>
            <a:ext cx="1262419" cy="1078029"/>
          </a:xfrm>
          <a:prstGeom prst="roundRect">
            <a:avLst>
              <a:gd fmla="val 16667" name="adj"/>
            </a:avLst>
          </a:prstGeom>
          <a:solidFill>
            <a:srgbClr val="DDEAF6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rgbClr val="1F3864"/>
                </a:solidFill>
                <a:latin typeface="Comic Sans MS"/>
                <a:ea typeface="Comic Sans MS"/>
                <a:cs typeface="Comic Sans MS"/>
                <a:sym typeface="Comic Sans MS"/>
              </a:rPr>
              <a:t>30% = Maths Skills </a:t>
            </a:r>
            <a:endParaRPr b="1" sz="1800">
              <a:solidFill>
                <a:srgbClr val="1F3864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16"/>
          <p:cNvSpPr/>
          <p:nvPr/>
        </p:nvSpPr>
        <p:spPr>
          <a:xfrm>
            <a:off x="216036" y="157305"/>
            <a:ext cx="3318736" cy="1078029"/>
          </a:xfrm>
          <a:prstGeom prst="roundRect">
            <a:avLst>
              <a:gd fmla="val 16667" name="adj"/>
            </a:avLst>
          </a:prstGeom>
          <a:solidFill>
            <a:srgbClr val="38761D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4800">
                <a:solidFill>
                  <a:srgbClr val="FFFF00"/>
                </a:solidFill>
                <a:latin typeface="Comic Sans MS"/>
                <a:ea typeface="Comic Sans MS"/>
                <a:cs typeface="Comic Sans MS"/>
                <a:sym typeface="Comic Sans MS"/>
              </a:rPr>
              <a:t>Combined:</a:t>
            </a:r>
            <a:endParaRPr b="1" sz="4800">
              <a:solidFill>
                <a:srgbClr val="FFFF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18" name="Google Shape;118;p16"/>
          <p:cNvSpPr/>
          <p:nvPr/>
        </p:nvSpPr>
        <p:spPr>
          <a:xfrm>
            <a:off x="216036" y="1402050"/>
            <a:ext cx="1262419" cy="1078029"/>
          </a:xfrm>
          <a:prstGeom prst="roundRect">
            <a:avLst>
              <a:gd fmla="val 16667" name="adj"/>
            </a:avLst>
          </a:prstGeom>
          <a:solidFill>
            <a:srgbClr val="DDEAF6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rgbClr val="1F3864"/>
                </a:solidFill>
                <a:latin typeface="Comic Sans MS"/>
                <a:ea typeface="Comic Sans MS"/>
                <a:cs typeface="Comic Sans MS"/>
                <a:sym typeface="Comic Sans MS"/>
              </a:rPr>
              <a:t>15% = Practical Skills </a:t>
            </a:r>
            <a:endParaRPr b="1" sz="1800">
              <a:solidFill>
                <a:srgbClr val="1F3864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19" name="Google Shape;119;p16"/>
          <p:cNvSpPr/>
          <p:nvPr/>
        </p:nvSpPr>
        <p:spPr>
          <a:xfrm>
            <a:off x="1614325" y="1402050"/>
            <a:ext cx="1262419" cy="1078029"/>
          </a:xfrm>
          <a:prstGeom prst="roundRect">
            <a:avLst>
              <a:gd fmla="val 16667" name="adj"/>
            </a:avLst>
          </a:prstGeom>
          <a:solidFill>
            <a:srgbClr val="DDEAF6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rgbClr val="1F3864"/>
                </a:solidFill>
                <a:latin typeface="Comic Sans MS"/>
                <a:ea typeface="Comic Sans MS"/>
                <a:cs typeface="Comic Sans MS"/>
                <a:sym typeface="Comic Sans MS"/>
              </a:rPr>
              <a:t>20% = Maths Skills </a:t>
            </a:r>
            <a:endParaRPr b="1" sz="1800">
              <a:solidFill>
                <a:srgbClr val="1F3864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20" name="Google Shape;120;p16"/>
          <p:cNvPicPr preferRelativeResize="0"/>
          <p:nvPr/>
        </p:nvPicPr>
        <p:blipFill rotWithShape="1">
          <a:blip r:embed="rId3">
            <a:alphaModFix/>
          </a:blip>
          <a:srcRect b="0" l="2682" r="0" t="0"/>
          <a:stretch/>
        </p:blipFill>
        <p:spPr>
          <a:xfrm>
            <a:off x="3916301" y="157305"/>
            <a:ext cx="5118517" cy="6543746"/>
          </a:xfrm>
          <a:prstGeom prst="rect">
            <a:avLst/>
          </a:prstGeom>
          <a:noFill/>
          <a:ln>
            <a:noFill/>
          </a:ln>
        </p:spPr>
      </p:pic>
      <p:sp>
        <p:nvSpPr>
          <p:cNvPr id="121" name="Google Shape;121;p16"/>
          <p:cNvSpPr/>
          <p:nvPr/>
        </p:nvSpPr>
        <p:spPr>
          <a:xfrm>
            <a:off x="216036" y="3429178"/>
            <a:ext cx="3509500" cy="3044321"/>
          </a:xfrm>
          <a:prstGeom prst="roundRect">
            <a:avLst>
              <a:gd fmla="val 16667" name="adj"/>
            </a:avLst>
          </a:prstGeom>
          <a:solidFill>
            <a:srgbClr val="FFFF99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rgbClr val="1E4E79"/>
                </a:solidFill>
                <a:latin typeface="Comic Sans MS"/>
                <a:ea typeface="Comic Sans MS"/>
                <a:cs typeface="Comic Sans MS"/>
                <a:sym typeface="Comic Sans MS"/>
              </a:rPr>
              <a:t>.This course may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rgbClr val="1E4E79"/>
                </a:solidFill>
                <a:latin typeface="Comic Sans MS"/>
                <a:ea typeface="Comic Sans MS"/>
                <a:cs typeface="Comic Sans MS"/>
                <a:sym typeface="Comic Sans MS"/>
              </a:rPr>
              <a:t> be advised for a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rgbClr val="1E4E79"/>
                </a:solidFill>
                <a:latin typeface="Comic Sans MS"/>
                <a:ea typeface="Comic Sans MS"/>
                <a:cs typeface="Comic Sans MS"/>
                <a:sym typeface="Comic Sans MS"/>
              </a:rPr>
              <a:t> few students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>
              <a:solidFill>
                <a:srgbClr val="1E4E79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rgbClr val="1E4E79"/>
                </a:solidFill>
                <a:latin typeface="Comic Sans MS"/>
                <a:ea typeface="Comic Sans MS"/>
                <a:cs typeface="Comic Sans MS"/>
                <a:sym typeface="Comic Sans MS"/>
              </a:rPr>
              <a:t>. Reduced content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>
              <a:solidFill>
                <a:srgbClr val="1E4E79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rgbClr val="1E4E79"/>
              </a:buClr>
              <a:buSzPts val="3200"/>
              <a:buFont typeface="Arial"/>
              <a:buChar char="•"/>
            </a:pPr>
            <a:r>
              <a:rPr b="1" lang="en-GB" sz="3200">
                <a:solidFill>
                  <a:srgbClr val="1E4E79"/>
                </a:solidFill>
                <a:latin typeface="Comic Sans MS"/>
                <a:ea typeface="Comic Sans MS"/>
                <a:cs typeface="Comic Sans MS"/>
                <a:sym typeface="Comic Sans MS"/>
              </a:rPr>
              <a:t>2 GCSEs</a:t>
            </a:r>
            <a:endParaRPr b="1" sz="3200">
              <a:solidFill>
                <a:srgbClr val="1E4E79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17"/>
          <p:cNvSpPr txBox="1"/>
          <p:nvPr>
            <p:ph type="title"/>
          </p:nvPr>
        </p:nvSpPr>
        <p:spPr>
          <a:xfrm>
            <a:off x="156127" y="135843"/>
            <a:ext cx="4415873" cy="69365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Comic Sans MS"/>
              <a:buNone/>
            </a:pPr>
            <a:r>
              <a:rPr b="1" lang="en-GB" sz="4000">
                <a:solidFill>
                  <a:srgbClr val="FFFF00"/>
                </a:solidFill>
                <a:latin typeface="Comic Sans MS"/>
                <a:ea typeface="Comic Sans MS"/>
                <a:cs typeface="Comic Sans MS"/>
                <a:sym typeface="Comic Sans MS"/>
              </a:rPr>
              <a:t>Some key dates:</a:t>
            </a:r>
            <a:endParaRPr sz="4000"/>
          </a:p>
        </p:txBody>
      </p:sp>
      <p:sp>
        <p:nvSpPr>
          <p:cNvPr id="128" name="Google Shape;128;p17"/>
          <p:cNvSpPr txBox="1"/>
          <p:nvPr>
            <p:ph idx="1" type="body"/>
          </p:nvPr>
        </p:nvSpPr>
        <p:spPr>
          <a:xfrm>
            <a:off x="223504" y="954625"/>
            <a:ext cx="8920496" cy="554242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10000"/>
          </a:bodyPr>
          <a:lstStyle/>
          <a:p>
            <a:pPr indent="-228600" lvl="0" marL="228600" rtl="0" algn="l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Clr>
                <a:srgbClr val="FFFF99"/>
              </a:buClr>
              <a:buSzPct val="100000"/>
              <a:buChar char="•"/>
            </a:pPr>
            <a:r>
              <a:rPr lang="en-GB">
                <a:solidFill>
                  <a:srgbClr val="FFFF99"/>
                </a:solidFill>
                <a:latin typeface="Comic Sans MS"/>
                <a:ea typeface="Comic Sans MS"/>
                <a:cs typeface="Comic Sans MS"/>
                <a:sym typeface="Comic Sans MS"/>
              </a:rPr>
              <a:t>Jan 24</a:t>
            </a:r>
            <a:r>
              <a:rPr lang="en-GB">
                <a:solidFill>
                  <a:srgbClr val="FFFF99"/>
                </a:solidFill>
                <a:latin typeface="Comic Sans MS"/>
                <a:ea typeface="Comic Sans MS"/>
                <a:cs typeface="Comic Sans MS"/>
                <a:sym typeface="Comic Sans MS"/>
              </a:rPr>
              <a:t>: Biology, Chemistry &amp; Physics mock exams. </a:t>
            </a:r>
            <a:endParaRPr>
              <a:solidFill>
                <a:srgbClr val="FFFF99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228600" rtl="0" algn="l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FF99"/>
                </a:solidFill>
                <a:latin typeface="Comic Sans MS"/>
                <a:ea typeface="Comic Sans MS"/>
                <a:cs typeface="Comic Sans MS"/>
                <a:sym typeface="Comic Sans MS"/>
              </a:rPr>
              <a:t>[P3 and P4 questions]</a:t>
            </a:r>
            <a:endParaRPr>
              <a:solidFill>
                <a:srgbClr val="FFFF99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228600" lvl="0" marL="228600" rtl="0" algn="l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Clr>
                <a:srgbClr val="FFFF99"/>
              </a:buClr>
              <a:buSzPct val="200000"/>
              <a:buChar char="•"/>
            </a:pPr>
            <a:r>
              <a:rPr lang="en-GB">
                <a:solidFill>
                  <a:srgbClr val="FFFF99"/>
                </a:solidFill>
                <a:latin typeface="Comic Sans MS"/>
                <a:ea typeface="Comic Sans MS"/>
                <a:cs typeface="Comic Sans MS"/>
                <a:sym typeface="Comic Sans MS"/>
              </a:rPr>
              <a:t>Apr 24: Additional Bio, Chem &amp; Phy mock exam [P4]</a:t>
            </a:r>
            <a:endParaRPr sz="1400">
              <a:solidFill>
                <a:srgbClr val="FFFF99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228600" lvl="0" marL="228600" rtl="0" algn="l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Clr>
                <a:srgbClr val="FFFF99"/>
              </a:buClr>
              <a:buSzPct val="200000"/>
              <a:buChar char="•"/>
            </a:pPr>
            <a:r>
              <a:rPr lang="en-GB">
                <a:solidFill>
                  <a:srgbClr val="FFFF99"/>
                </a:solidFill>
                <a:latin typeface="Comic Sans MS"/>
                <a:ea typeface="Comic Sans MS"/>
                <a:cs typeface="Comic Sans MS"/>
                <a:sym typeface="Comic Sans MS"/>
              </a:rPr>
              <a:t>10</a:t>
            </a:r>
            <a:r>
              <a:rPr lang="en-GB">
                <a:solidFill>
                  <a:srgbClr val="FFFF99"/>
                </a:solidFill>
                <a:latin typeface="Comic Sans MS"/>
                <a:ea typeface="Comic Sans MS"/>
                <a:cs typeface="Comic Sans MS"/>
                <a:sym typeface="Comic Sans MS"/>
              </a:rPr>
              <a:t>/5/24 (am): Biology Paper 3</a:t>
            </a:r>
            <a:endParaRPr sz="1400">
              <a:solidFill>
                <a:srgbClr val="FFFF99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228600" lvl="0" marL="228600" rtl="0" algn="l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Clr>
                <a:srgbClr val="FFFF99"/>
              </a:buClr>
              <a:buSzPct val="200000"/>
              <a:buChar char="•"/>
            </a:pPr>
            <a:r>
              <a:rPr lang="en-GB">
                <a:solidFill>
                  <a:srgbClr val="FFFF99"/>
                </a:solidFill>
                <a:latin typeface="Comic Sans MS"/>
                <a:ea typeface="Comic Sans MS"/>
                <a:cs typeface="Comic Sans MS"/>
                <a:sym typeface="Comic Sans MS"/>
              </a:rPr>
              <a:t>17/5/24 (am): Chemistry Paper 3</a:t>
            </a:r>
            <a:endParaRPr sz="1400">
              <a:solidFill>
                <a:srgbClr val="FFFF99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228600" lvl="0" marL="228600" rtl="0" algn="l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Clr>
                <a:srgbClr val="FFFF99"/>
              </a:buClr>
              <a:buSzPct val="200000"/>
              <a:buChar char="•"/>
            </a:pPr>
            <a:r>
              <a:rPr lang="en-GB">
                <a:solidFill>
                  <a:srgbClr val="FFFF99"/>
                </a:solidFill>
                <a:latin typeface="Comic Sans MS"/>
                <a:ea typeface="Comic Sans MS"/>
                <a:cs typeface="Comic Sans MS"/>
                <a:sym typeface="Comic Sans MS"/>
              </a:rPr>
              <a:t>22/5/24 (am): Physics Paper 3</a:t>
            </a:r>
            <a:endParaRPr sz="1400">
              <a:solidFill>
                <a:srgbClr val="FFFF99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228600" lvl="0" marL="228600" rtl="0" algn="l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Clr>
                <a:srgbClr val="FFFF99"/>
              </a:buClr>
              <a:buSzPct val="200000"/>
              <a:buChar char="•"/>
            </a:pPr>
            <a:r>
              <a:rPr lang="en-GB">
                <a:solidFill>
                  <a:srgbClr val="FFFF99"/>
                </a:solidFill>
                <a:latin typeface="Comic Sans MS"/>
                <a:ea typeface="Comic Sans MS"/>
                <a:cs typeface="Comic Sans MS"/>
                <a:sym typeface="Comic Sans MS"/>
              </a:rPr>
              <a:t>7</a:t>
            </a:r>
            <a:r>
              <a:rPr lang="en-GB">
                <a:solidFill>
                  <a:srgbClr val="FFFF99"/>
                </a:solidFill>
                <a:latin typeface="Comic Sans MS"/>
                <a:ea typeface="Comic Sans MS"/>
                <a:cs typeface="Comic Sans MS"/>
                <a:sym typeface="Comic Sans MS"/>
              </a:rPr>
              <a:t>/6/24 (pm): Biology Paper 4</a:t>
            </a:r>
            <a:endParaRPr sz="1400">
              <a:solidFill>
                <a:srgbClr val="FFFF99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228600" lvl="0" marL="228600" rtl="0" algn="l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Clr>
                <a:srgbClr val="FFFF99"/>
              </a:buClr>
              <a:buSzPct val="200000"/>
              <a:buChar char="•"/>
            </a:pPr>
            <a:r>
              <a:rPr lang="en-GB">
                <a:solidFill>
                  <a:srgbClr val="FFFF99"/>
                </a:solidFill>
                <a:latin typeface="Comic Sans MS"/>
                <a:ea typeface="Comic Sans MS"/>
                <a:cs typeface="Comic Sans MS"/>
                <a:sym typeface="Comic Sans MS"/>
              </a:rPr>
              <a:t>11/6/24 (am): Chemistry Paper 4</a:t>
            </a:r>
            <a:endParaRPr sz="1400">
              <a:solidFill>
                <a:srgbClr val="FFFF99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228600" lvl="0" marL="228600" rtl="0" algn="l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Clr>
                <a:srgbClr val="FFFF99"/>
              </a:buClr>
              <a:buSzPct val="100000"/>
              <a:buChar char="•"/>
            </a:pPr>
            <a:r>
              <a:rPr lang="en-GB">
                <a:solidFill>
                  <a:srgbClr val="FFFF99"/>
                </a:solidFill>
                <a:latin typeface="Comic Sans MS"/>
                <a:ea typeface="Comic Sans MS"/>
                <a:cs typeface="Comic Sans MS"/>
                <a:sym typeface="Comic Sans MS"/>
              </a:rPr>
              <a:t>14/6/24 (pm): Physics Paper 4</a:t>
            </a:r>
            <a:endParaRPr>
              <a:solidFill>
                <a:srgbClr val="FFFF99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29" name="Google Shape;129;p17"/>
          <p:cNvPicPr preferRelativeResize="0"/>
          <p:nvPr/>
        </p:nvPicPr>
        <p:blipFill rotWithShape="1">
          <a:blip r:embed="rId3">
            <a:alphaModFix/>
          </a:blip>
          <a:srcRect b="8656" l="0" r="0" t="6767"/>
          <a:stretch/>
        </p:blipFill>
        <p:spPr>
          <a:xfrm>
            <a:off x="6124091" y="4697053"/>
            <a:ext cx="2670566" cy="180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18"/>
          <p:cNvSpPr txBox="1"/>
          <p:nvPr>
            <p:ph type="title"/>
          </p:nvPr>
        </p:nvSpPr>
        <p:spPr>
          <a:xfrm>
            <a:off x="164625" y="160411"/>
            <a:ext cx="7109631" cy="8358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4800"/>
              <a:buFont typeface="Comic Sans MS"/>
              <a:buNone/>
            </a:pPr>
            <a:r>
              <a:rPr b="1" lang="en-GB" sz="4800">
                <a:solidFill>
                  <a:srgbClr val="FFFF00"/>
                </a:solidFill>
                <a:latin typeface="Comic Sans MS"/>
                <a:ea typeface="Comic Sans MS"/>
                <a:cs typeface="Comic Sans MS"/>
                <a:sym typeface="Comic Sans MS"/>
              </a:rPr>
              <a:t>Some advice for them:</a:t>
            </a:r>
            <a:endParaRPr b="1" sz="4800">
              <a:solidFill>
                <a:srgbClr val="FFFF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35" name="Google Shape;135;p18"/>
          <p:cNvSpPr txBox="1"/>
          <p:nvPr>
            <p:ph idx="1" type="body"/>
          </p:nvPr>
        </p:nvSpPr>
        <p:spPr>
          <a:xfrm>
            <a:off x="287455" y="1211474"/>
            <a:ext cx="8747363" cy="52439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85000" lnSpcReduction="20000"/>
          </a:bodyPr>
          <a:lstStyle/>
          <a:p>
            <a:pPr indent="-19812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99"/>
              </a:buClr>
              <a:buSzPct val="100000"/>
              <a:buChar char="•"/>
            </a:pPr>
            <a:r>
              <a:rPr lang="en-GB" sz="3200">
                <a:solidFill>
                  <a:srgbClr val="FFFF99"/>
                </a:solidFill>
                <a:latin typeface="Comic Sans MS"/>
                <a:ea typeface="Comic Sans MS"/>
                <a:cs typeface="Comic Sans MS"/>
                <a:sym typeface="Comic Sans MS"/>
              </a:rPr>
              <a:t>Start now.</a:t>
            </a:r>
            <a:endParaRPr>
              <a:solidFill>
                <a:srgbClr val="FFFF99"/>
              </a:solidFill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500">
              <a:solidFill>
                <a:srgbClr val="FFFF99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19812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FF99"/>
              </a:buClr>
              <a:buSzPct val="100000"/>
              <a:buChar char="•"/>
            </a:pPr>
            <a:r>
              <a:rPr lang="en-GB" sz="3200">
                <a:solidFill>
                  <a:srgbClr val="FFFF99"/>
                </a:solidFill>
                <a:latin typeface="Comic Sans MS"/>
                <a:ea typeface="Comic Sans MS"/>
                <a:cs typeface="Comic Sans MS"/>
                <a:sym typeface="Comic Sans MS"/>
              </a:rPr>
              <a:t>Prioritise.</a:t>
            </a:r>
            <a:endParaRPr>
              <a:solidFill>
                <a:srgbClr val="FFFF99"/>
              </a:solidFill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500">
              <a:solidFill>
                <a:srgbClr val="FFFF99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19812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FF99"/>
              </a:buClr>
              <a:buSzPct val="100000"/>
              <a:buChar char="•"/>
            </a:pPr>
            <a:r>
              <a:rPr lang="en-GB" sz="3200">
                <a:solidFill>
                  <a:srgbClr val="FFFF99"/>
                </a:solidFill>
                <a:latin typeface="Comic Sans MS"/>
                <a:ea typeface="Comic Sans MS"/>
                <a:cs typeface="Comic Sans MS"/>
                <a:sym typeface="Comic Sans MS"/>
              </a:rPr>
              <a:t>Draw up a schedule and stick to it.</a:t>
            </a:r>
            <a:endParaRPr>
              <a:solidFill>
                <a:srgbClr val="FFFF99"/>
              </a:solidFill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500">
              <a:solidFill>
                <a:srgbClr val="FFFF99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19812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FF99"/>
              </a:buClr>
              <a:buSzPct val="100000"/>
              <a:buChar char="•"/>
            </a:pPr>
            <a:r>
              <a:rPr lang="en-GB" sz="3200">
                <a:solidFill>
                  <a:srgbClr val="FFFF99"/>
                </a:solidFill>
                <a:latin typeface="Comic Sans MS"/>
                <a:ea typeface="Comic Sans MS"/>
                <a:cs typeface="Comic Sans MS"/>
                <a:sym typeface="Comic Sans MS"/>
              </a:rPr>
              <a:t>‘Little &amp; often’.</a:t>
            </a:r>
            <a:endParaRPr>
              <a:solidFill>
                <a:srgbClr val="FFFF99"/>
              </a:solidFill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500">
              <a:solidFill>
                <a:srgbClr val="FFFF99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19812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FF99"/>
              </a:buClr>
              <a:buSzPct val="100000"/>
              <a:buChar char="•"/>
            </a:pPr>
            <a:r>
              <a:rPr lang="en-GB" sz="3200">
                <a:solidFill>
                  <a:srgbClr val="FFFF99"/>
                </a:solidFill>
                <a:latin typeface="Comic Sans MS"/>
                <a:ea typeface="Comic Sans MS"/>
                <a:cs typeface="Comic Sans MS"/>
                <a:sym typeface="Comic Sans MS"/>
              </a:rPr>
              <a:t>‘Active’ is best.</a:t>
            </a:r>
            <a:endParaRPr>
              <a:solidFill>
                <a:srgbClr val="FFFF99"/>
              </a:solidFill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500">
              <a:solidFill>
                <a:srgbClr val="FFFF99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19812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FF99"/>
              </a:buClr>
              <a:buSzPct val="100000"/>
              <a:buChar char="•"/>
            </a:pPr>
            <a:r>
              <a:rPr lang="en-GB" sz="3200">
                <a:solidFill>
                  <a:srgbClr val="FFFF99"/>
                </a:solidFill>
                <a:latin typeface="Comic Sans MS"/>
                <a:ea typeface="Comic Sans MS"/>
                <a:cs typeface="Comic Sans MS"/>
                <a:sym typeface="Comic Sans MS"/>
              </a:rPr>
              <a:t>Ask for help.</a:t>
            </a:r>
            <a:endParaRPr>
              <a:solidFill>
                <a:srgbClr val="FFFF99"/>
              </a:solidFill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500">
              <a:solidFill>
                <a:srgbClr val="FFFF99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19812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FF99"/>
              </a:buClr>
              <a:buSzPct val="100000"/>
              <a:buChar char="•"/>
            </a:pPr>
            <a:r>
              <a:rPr lang="en-GB" sz="3200">
                <a:solidFill>
                  <a:srgbClr val="FFFF99"/>
                </a:solidFill>
                <a:latin typeface="Comic Sans MS"/>
                <a:ea typeface="Comic Sans MS"/>
                <a:cs typeface="Comic Sans MS"/>
                <a:sym typeface="Comic Sans MS"/>
              </a:rPr>
              <a:t>Prepare as well as possible for mock exam.</a:t>
            </a:r>
            <a:endParaRPr>
              <a:solidFill>
                <a:srgbClr val="FFFF99"/>
              </a:solidFill>
            </a:endParaRPr>
          </a:p>
          <a:p>
            <a:pPr indent="-254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3200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254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3200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254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3200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36" name="Google Shape;136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085550" y="1991178"/>
            <a:ext cx="1676962" cy="1620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end="8" st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end="9" st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end="10" st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end="11" st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end="12" st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end="13" st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end="14" st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end="15" st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19"/>
          <p:cNvSpPr txBox="1"/>
          <p:nvPr>
            <p:ph type="title"/>
          </p:nvPr>
        </p:nvSpPr>
        <p:spPr>
          <a:xfrm>
            <a:off x="107930" y="201353"/>
            <a:ext cx="7886700" cy="83587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4800"/>
              <a:buFont typeface="Comic Sans MS"/>
              <a:buNone/>
            </a:pPr>
            <a:r>
              <a:rPr b="1" lang="en-GB" sz="4800">
                <a:solidFill>
                  <a:srgbClr val="FFFF00"/>
                </a:solidFill>
                <a:latin typeface="Comic Sans MS"/>
                <a:ea typeface="Comic Sans MS"/>
                <a:cs typeface="Comic Sans MS"/>
                <a:sym typeface="Comic Sans MS"/>
              </a:rPr>
              <a:t>Some revision resources:</a:t>
            </a:r>
            <a:endParaRPr b="1" sz="4800">
              <a:solidFill>
                <a:srgbClr val="FFFF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3" name="Google Shape;143;p19"/>
          <p:cNvSpPr txBox="1"/>
          <p:nvPr>
            <p:ph idx="1" type="body"/>
          </p:nvPr>
        </p:nvSpPr>
        <p:spPr>
          <a:xfrm>
            <a:off x="107930" y="1219059"/>
            <a:ext cx="8501701" cy="52712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19685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99"/>
              </a:buClr>
              <a:buSzPts val="2700"/>
              <a:buChar char="•"/>
            </a:pPr>
            <a:r>
              <a:rPr b="1" lang="en-GB" sz="2700">
                <a:solidFill>
                  <a:srgbClr val="FFFF99"/>
                </a:solidFill>
                <a:latin typeface="Comic Sans MS"/>
                <a:ea typeface="Comic Sans MS"/>
                <a:cs typeface="Comic Sans MS"/>
                <a:sym typeface="Comic Sans MS"/>
              </a:rPr>
              <a:t>DIY:</a:t>
            </a:r>
            <a:endParaRPr b="1" sz="2700">
              <a:solidFill>
                <a:srgbClr val="FFFF99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BBD6EE"/>
              </a:buClr>
              <a:buSzPts val="3200"/>
              <a:buNone/>
            </a:pPr>
            <a:r>
              <a:rPr lang="en-GB" sz="2700">
                <a:solidFill>
                  <a:srgbClr val="FFFF99"/>
                </a:solidFill>
                <a:latin typeface="Comic Sans MS"/>
                <a:ea typeface="Comic Sans MS"/>
                <a:cs typeface="Comic Sans MS"/>
                <a:sym typeface="Comic Sans MS"/>
              </a:rPr>
              <a:t>  - ‘flashcards’, etc.</a:t>
            </a:r>
            <a:endParaRPr sz="2300">
              <a:solidFill>
                <a:srgbClr val="FFFF99"/>
              </a:solidFill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</a:pPr>
            <a:r>
              <a:t/>
            </a:r>
            <a:endParaRPr sz="700">
              <a:solidFill>
                <a:srgbClr val="FFFF99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19685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FF99"/>
              </a:buClr>
              <a:buSzPts val="2700"/>
              <a:buChar char="•"/>
            </a:pPr>
            <a:r>
              <a:rPr b="1" lang="en-GB" sz="2700">
                <a:solidFill>
                  <a:srgbClr val="FFFF99"/>
                </a:solidFill>
                <a:latin typeface="Comic Sans MS"/>
                <a:ea typeface="Comic Sans MS"/>
                <a:cs typeface="Comic Sans MS"/>
                <a:sym typeface="Comic Sans MS"/>
              </a:rPr>
              <a:t>CGP revision guides</a:t>
            </a:r>
            <a:r>
              <a:rPr lang="en-GB" sz="2700">
                <a:solidFill>
                  <a:srgbClr val="FFFF99"/>
                </a:solidFill>
                <a:latin typeface="Comic Sans MS"/>
                <a:ea typeface="Comic Sans MS"/>
                <a:cs typeface="Comic Sans MS"/>
                <a:sym typeface="Comic Sans MS"/>
              </a:rPr>
              <a:t>.</a:t>
            </a:r>
            <a:endParaRPr sz="2300">
              <a:solidFill>
                <a:srgbClr val="FFFF99"/>
              </a:solidFill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</a:pPr>
            <a:r>
              <a:rPr lang="en-GB" sz="700">
                <a:solidFill>
                  <a:srgbClr val="FFFF99"/>
                </a:solidFill>
                <a:latin typeface="Comic Sans MS"/>
                <a:ea typeface="Comic Sans MS"/>
                <a:cs typeface="Comic Sans MS"/>
                <a:sym typeface="Comic Sans MS"/>
              </a:rPr>
              <a:t>      </a:t>
            </a:r>
            <a:r>
              <a:rPr lang="en-GB" sz="700" u="sng">
                <a:solidFill>
                  <a:srgbClr val="FFFF99"/>
                </a:solidFill>
                <a:latin typeface="Comic Sans MS"/>
                <a:ea typeface="Comic Sans MS"/>
                <a:cs typeface="Comic Sans MS"/>
                <a:sym typeface="Comic Sans MS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https://www.cgpbooks.co.uk/Parent/books_gcse_science.books_gcse_biology_revision#OCR</a:t>
            </a:r>
            <a:endParaRPr sz="700">
              <a:solidFill>
                <a:srgbClr val="FFFF99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</a:pPr>
            <a:r>
              <a:t/>
            </a:r>
            <a:endParaRPr sz="700">
              <a:solidFill>
                <a:srgbClr val="FFFF99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19685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FF99"/>
              </a:buClr>
              <a:buSzPts val="2700"/>
              <a:buChar char="•"/>
            </a:pPr>
            <a:r>
              <a:rPr b="1" lang="en-GB" sz="2700">
                <a:solidFill>
                  <a:srgbClr val="FFFF99"/>
                </a:solidFill>
                <a:latin typeface="Comic Sans MS"/>
                <a:ea typeface="Comic Sans MS"/>
                <a:cs typeface="Comic Sans MS"/>
                <a:sym typeface="Comic Sans MS"/>
              </a:rPr>
              <a:t>CGP ‘Test &amp; Learn’ app for phone.</a:t>
            </a:r>
            <a:endParaRPr sz="2300">
              <a:solidFill>
                <a:srgbClr val="FFFF99"/>
              </a:solidFill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</a:pPr>
            <a:r>
              <a:t/>
            </a:r>
            <a:endParaRPr b="1" sz="700">
              <a:solidFill>
                <a:srgbClr val="FFFF99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19685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99"/>
              </a:buClr>
              <a:buSzPts val="2700"/>
              <a:buChar char="•"/>
            </a:pPr>
            <a:r>
              <a:rPr b="1" lang="en-GB" sz="2700">
                <a:solidFill>
                  <a:srgbClr val="FFFF99"/>
                </a:solidFill>
                <a:latin typeface="Comic Sans MS"/>
                <a:ea typeface="Comic Sans MS"/>
                <a:cs typeface="Comic Sans MS"/>
                <a:sym typeface="Comic Sans MS"/>
              </a:rPr>
              <a:t>Specimen exam papers</a:t>
            </a:r>
            <a:endParaRPr sz="2300">
              <a:solidFill>
                <a:srgbClr val="FFFF99"/>
              </a:solidFill>
            </a:endParaRPr>
          </a:p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None/>
            </a:pPr>
            <a:r>
              <a:rPr b="1" lang="en-GB" sz="2700">
                <a:solidFill>
                  <a:srgbClr val="FFFF99"/>
                </a:solidFill>
                <a:latin typeface="Comic Sans MS"/>
                <a:ea typeface="Comic Sans MS"/>
                <a:cs typeface="Comic Sans MS"/>
                <a:sym typeface="Comic Sans MS"/>
              </a:rPr>
              <a:t>  &amp; mark schemes on OCR website.</a:t>
            </a:r>
            <a:endParaRPr b="1" sz="2700">
              <a:solidFill>
                <a:srgbClr val="FFFF99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40005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99"/>
              </a:buClr>
              <a:buSzPts val="2700"/>
              <a:buFont typeface="Comic Sans MS"/>
              <a:buChar char="•"/>
            </a:pPr>
            <a:r>
              <a:rPr b="1" lang="en-GB" sz="2700">
                <a:solidFill>
                  <a:srgbClr val="FFFF99"/>
                </a:solidFill>
                <a:latin typeface="Comic Sans MS"/>
                <a:ea typeface="Comic Sans MS"/>
                <a:cs typeface="Comic Sans MS"/>
                <a:sym typeface="Comic Sans MS"/>
              </a:rPr>
              <a:t>Seneca </a:t>
            </a:r>
            <a:endParaRPr b="1" sz="2700">
              <a:solidFill>
                <a:srgbClr val="FFFF99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40005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99"/>
              </a:buClr>
              <a:buSzPts val="2700"/>
              <a:buFont typeface="Comic Sans MS"/>
              <a:buChar char="•"/>
            </a:pPr>
            <a:r>
              <a:rPr b="1" lang="en-GB" sz="2700">
                <a:solidFill>
                  <a:srgbClr val="FFFF99"/>
                </a:solidFill>
                <a:latin typeface="Comic Sans MS"/>
                <a:ea typeface="Comic Sans MS"/>
                <a:cs typeface="Comic Sans MS"/>
                <a:sym typeface="Comic Sans MS"/>
              </a:rPr>
              <a:t>Cognito</a:t>
            </a:r>
            <a:endParaRPr b="1" sz="2700">
              <a:solidFill>
                <a:srgbClr val="FFFF99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400050" lvl="0" marL="457200" rtl="0" algn="l">
              <a:spcBef>
                <a:spcPts val="1000"/>
              </a:spcBef>
              <a:spcAft>
                <a:spcPts val="0"/>
              </a:spcAft>
              <a:buClr>
                <a:srgbClr val="FFFF99"/>
              </a:buClr>
              <a:buSzPts val="2700"/>
              <a:buChar char="•"/>
            </a:pPr>
            <a:r>
              <a:rPr b="1" lang="en-GB" sz="2700">
                <a:solidFill>
                  <a:srgbClr val="FFFF99"/>
                </a:solidFill>
                <a:latin typeface="Comic Sans MS"/>
                <a:ea typeface="Comic Sans MS"/>
                <a:cs typeface="Comic Sans MS"/>
                <a:sym typeface="Comic Sans MS"/>
              </a:rPr>
              <a:t>BBC Bitesize website.</a:t>
            </a:r>
            <a:endParaRPr b="1" sz="2700">
              <a:solidFill>
                <a:srgbClr val="FFFF99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44" name="Google Shape;144;p1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120722" y="1316525"/>
            <a:ext cx="1747816" cy="1322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p1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120150" y="2940616"/>
            <a:ext cx="1747816" cy="1360272"/>
          </a:xfrm>
          <a:prstGeom prst="rect">
            <a:avLst/>
          </a:prstGeom>
          <a:noFill/>
          <a:ln>
            <a:noFill/>
          </a:ln>
        </p:spPr>
      </p:pic>
      <p:pic>
        <p:nvPicPr>
          <p:cNvPr id="146" name="Google Shape;146;p19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7120150" y="4602529"/>
            <a:ext cx="1764328" cy="150410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>
                                            <p:txEl>
                                              <p:pRg end="8" st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>
                                            <p:txEl>
                                              <p:pRg end="9" st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>
                                            <p:txEl>
                                              <p:pRg end="10" st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>
                                            <p:txEl>
                                              <p:pRg end="11" st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>
                                            <p:txEl>
                                              <p:pRg end="12" st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20"/>
          <p:cNvSpPr txBox="1"/>
          <p:nvPr>
            <p:ph type="title"/>
          </p:nvPr>
        </p:nvSpPr>
        <p:spPr>
          <a:xfrm>
            <a:off x="246511" y="160411"/>
            <a:ext cx="7669190" cy="84952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5400"/>
              <a:buFont typeface="Comic Sans MS"/>
              <a:buNone/>
            </a:pPr>
            <a:r>
              <a:rPr b="1" lang="en-GB" sz="5400">
                <a:solidFill>
                  <a:srgbClr val="FFFF00"/>
                </a:solidFill>
                <a:latin typeface="Comic Sans MS"/>
                <a:ea typeface="Comic Sans MS"/>
                <a:cs typeface="Comic Sans MS"/>
                <a:sym typeface="Comic Sans MS"/>
              </a:rPr>
              <a:t>Additional support:</a:t>
            </a:r>
            <a:endParaRPr b="1" sz="5400">
              <a:solidFill>
                <a:srgbClr val="FFFF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52" name="Google Shape;152;p20"/>
          <p:cNvSpPr txBox="1"/>
          <p:nvPr>
            <p:ph idx="1" type="body"/>
          </p:nvPr>
        </p:nvSpPr>
        <p:spPr>
          <a:xfrm>
            <a:off x="163629" y="1187356"/>
            <a:ext cx="8980371" cy="544545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794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99"/>
              </a:buClr>
              <a:buSzPts val="4400"/>
              <a:buChar char="•"/>
            </a:pPr>
            <a:r>
              <a:rPr b="1" lang="en-GB" sz="4400">
                <a:solidFill>
                  <a:srgbClr val="FFFF99"/>
                </a:solidFill>
                <a:latin typeface="Comic Sans MS"/>
                <a:ea typeface="Comic Sans MS"/>
                <a:cs typeface="Comic Sans MS"/>
                <a:sym typeface="Comic Sans MS"/>
              </a:rPr>
              <a:t>Science Clinic: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FF99"/>
              </a:buClr>
              <a:buSzPts val="3600"/>
              <a:buChar char="•"/>
            </a:pPr>
            <a:r>
              <a:rPr lang="en-GB" sz="3600">
                <a:solidFill>
                  <a:srgbClr val="FFFF99"/>
                </a:solidFill>
                <a:latin typeface="Comic Sans MS"/>
                <a:ea typeface="Comic Sans MS"/>
                <a:cs typeface="Comic Sans MS"/>
                <a:sym typeface="Comic Sans MS"/>
              </a:rPr>
              <a:t>Every Thursday (3.15 – 4.00)(Autumn term onwards).</a:t>
            </a:r>
            <a:endParaRPr>
              <a:solidFill>
                <a:srgbClr val="FFFF99"/>
              </a:solidFill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FF99"/>
              </a:buClr>
              <a:buSzPts val="3600"/>
              <a:buChar char="•"/>
            </a:pPr>
            <a:r>
              <a:rPr lang="en-GB" sz="3600">
                <a:solidFill>
                  <a:srgbClr val="FFFF99"/>
                </a:solidFill>
                <a:latin typeface="Comic Sans MS"/>
                <a:ea typeface="Comic Sans MS"/>
                <a:cs typeface="Comic Sans MS"/>
                <a:sym typeface="Comic Sans MS"/>
              </a:rPr>
              <a:t>Personalised support from Science prefects.</a:t>
            </a:r>
            <a:endParaRPr sz="3200">
              <a:solidFill>
                <a:srgbClr val="FFFF99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FF99"/>
              </a:buClr>
              <a:buSzPts val="3600"/>
              <a:buChar char="•"/>
            </a:pPr>
            <a:r>
              <a:rPr lang="en-GB" sz="3600">
                <a:solidFill>
                  <a:srgbClr val="FFFF99"/>
                </a:solidFill>
                <a:latin typeface="Comic Sans MS"/>
                <a:ea typeface="Comic Sans MS"/>
                <a:cs typeface="Comic Sans MS"/>
                <a:sym typeface="Comic Sans MS"/>
              </a:rPr>
              <a:t>Supervised by Science staff.</a:t>
            </a:r>
            <a:endParaRPr sz="3645">
              <a:solidFill>
                <a:srgbClr val="FFFF99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r>
              <a:t/>
            </a:r>
            <a:endParaRPr sz="3600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53" name="Google Shape;153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612007" y="4921389"/>
            <a:ext cx="2381202" cy="17114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21"/>
          <p:cNvSpPr txBox="1"/>
          <p:nvPr>
            <p:ph type="title"/>
          </p:nvPr>
        </p:nvSpPr>
        <p:spPr>
          <a:xfrm>
            <a:off x="246511" y="136477"/>
            <a:ext cx="7886700" cy="108153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4800"/>
              <a:buFont typeface="Comic Sans MS"/>
              <a:buNone/>
            </a:pPr>
            <a:r>
              <a:rPr b="1" lang="en-GB" sz="4800">
                <a:solidFill>
                  <a:srgbClr val="FFFF00"/>
                </a:solidFill>
                <a:latin typeface="Comic Sans MS"/>
                <a:ea typeface="Comic Sans MS"/>
                <a:cs typeface="Comic Sans MS"/>
                <a:sym typeface="Comic Sans MS"/>
              </a:rPr>
              <a:t>What you can do to help:</a:t>
            </a:r>
            <a:endParaRPr b="1" sz="4800">
              <a:solidFill>
                <a:srgbClr val="FFFF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59" name="Google Shape;159;p21"/>
          <p:cNvSpPr txBox="1"/>
          <p:nvPr>
            <p:ph idx="1" type="body"/>
          </p:nvPr>
        </p:nvSpPr>
        <p:spPr>
          <a:xfrm>
            <a:off x="246511" y="1457136"/>
            <a:ext cx="8733715" cy="497095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99"/>
              </a:buClr>
              <a:buSzPts val="3200"/>
              <a:buChar char="•"/>
            </a:pPr>
            <a:r>
              <a:rPr lang="en-GB" sz="3200">
                <a:solidFill>
                  <a:srgbClr val="FFFF99"/>
                </a:solidFill>
                <a:latin typeface="Comic Sans MS"/>
                <a:ea typeface="Comic Sans MS"/>
                <a:cs typeface="Comic Sans MS"/>
                <a:sym typeface="Comic Sans MS"/>
              </a:rPr>
              <a:t>Ensure they have revision resources.</a:t>
            </a:r>
            <a:endParaRPr>
              <a:solidFill>
                <a:srgbClr val="FFFF99"/>
              </a:solidFill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</a:pPr>
            <a:r>
              <a:t/>
            </a:r>
            <a:endParaRPr sz="800">
              <a:solidFill>
                <a:srgbClr val="FFFF99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FF99"/>
              </a:buClr>
              <a:buSzPts val="3200"/>
              <a:buChar char="•"/>
            </a:pPr>
            <a:r>
              <a:rPr lang="en-GB" sz="3200">
                <a:solidFill>
                  <a:srgbClr val="FFFF99"/>
                </a:solidFill>
                <a:latin typeface="Comic Sans MS"/>
                <a:ea typeface="Comic Sans MS"/>
                <a:cs typeface="Comic Sans MS"/>
                <a:sym typeface="Comic Sans MS"/>
              </a:rPr>
              <a:t>Ensure they attend clinic sessions.</a:t>
            </a:r>
            <a:endParaRPr>
              <a:solidFill>
                <a:srgbClr val="FFFF99"/>
              </a:solidFill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</a:pPr>
            <a:r>
              <a:t/>
            </a:r>
            <a:endParaRPr sz="800">
              <a:solidFill>
                <a:srgbClr val="FFFF99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FF99"/>
              </a:buClr>
              <a:buSzPts val="3200"/>
              <a:buChar char="•"/>
            </a:pPr>
            <a:r>
              <a:rPr lang="en-GB" sz="3200">
                <a:solidFill>
                  <a:srgbClr val="FFFF99"/>
                </a:solidFill>
                <a:latin typeface="Comic Sans MS"/>
                <a:ea typeface="Comic Sans MS"/>
                <a:cs typeface="Comic Sans MS"/>
                <a:sym typeface="Comic Sans MS"/>
              </a:rPr>
              <a:t>Gentle reminders! (&amp; encouragement!)</a:t>
            </a:r>
            <a:endParaRPr>
              <a:solidFill>
                <a:srgbClr val="FFFF99"/>
              </a:solidFill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</a:pPr>
            <a:r>
              <a:t/>
            </a:r>
            <a:endParaRPr sz="800">
              <a:solidFill>
                <a:srgbClr val="FFFF99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FF99"/>
              </a:buClr>
              <a:buSzPts val="3200"/>
              <a:buChar char="•"/>
            </a:pPr>
            <a:r>
              <a:rPr lang="en-GB" sz="3200">
                <a:solidFill>
                  <a:srgbClr val="FFFF99"/>
                </a:solidFill>
                <a:latin typeface="Comic Sans MS"/>
                <a:ea typeface="Comic Sans MS"/>
                <a:cs typeface="Comic Sans MS"/>
                <a:sym typeface="Comic Sans MS"/>
              </a:rPr>
              <a:t>Be a ‘Quiz master’.</a:t>
            </a:r>
            <a:endParaRPr>
              <a:solidFill>
                <a:srgbClr val="FFFF99"/>
              </a:solidFill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</a:pPr>
            <a:r>
              <a:t/>
            </a:r>
            <a:endParaRPr sz="800">
              <a:solidFill>
                <a:srgbClr val="FFFF99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99"/>
              </a:buClr>
              <a:buSzPts val="3200"/>
              <a:buChar char="•"/>
            </a:pPr>
            <a:r>
              <a:rPr lang="en-GB" sz="3200">
                <a:solidFill>
                  <a:srgbClr val="FFFF99"/>
                </a:solidFill>
                <a:latin typeface="Comic Sans MS"/>
                <a:ea typeface="Comic Sans MS"/>
                <a:cs typeface="Comic Sans MS"/>
                <a:sym typeface="Comic Sans MS"/>
              </a:rPr>
              <a:t>Speak to teacher(s) about any concerns you have.</a:t>
            </a:r>
            <a:endParaRPr sz="3200">
              <a:solidFill>
                <a:srgbClr val="FFFF99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60" name="Google Shape;160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191250" y="5318454"/>
            <a:ext cx="1672438" cy="134876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end="8" st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