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8" r:id="rId4"/>
    <p:sldId id="259" r:id="rId5"/>
    <p:sldId id="260" r:id="rId6"/>
    <p:sldId id="262" r:id="rId7"/>
    <p:sldId id="264" r:id="rId8"/>
    <p:sldId id="263" r:id="rId9"/>
    <p:sldId id="261" r:id="rId10"/>
    <p:sldId id="266" r:id="rId11"/>
    <p:sldId id="265" r:id="rId12"/>
    <p:sldId id="270" r:id="rId13"/>
    <p:sldId id="271" r:id="rId14"/>
    <p:sldId id="267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8DEE0-15CE-4684-9BA4-75E6EF23D242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44388-6EC5-4610-9227-7B169DBBAEC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rbettmaths.com/contents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mathsgenie.co.uk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drfrostmaths.com/login.php?url=%2F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mymaths.co.uk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amazon.co.uk/REVISE-Edexcel-Mathematics-Higher-Revision/dp/129217322X" TargetMode="External"/><Relationship Id="rId4" Type="http://schemas.openxmlformats.org/officeDocument/2006/relationships/hyperlink" Target="https://corbettmaths.com/revision-cards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s://www.amazon.co.uk/Maths-Edexcel-Complete-Revision-Practice/dp/1782944052/ref=tmm_pap_swatch_0?_encoding=UTF8&amp;qid=&amp;sr=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amazon.co.uk/Revise-Edexcel-Mathematics-Revision-Workbook/dp/1292210885/ref=pd_lpo_sccl_1/262-6576033-5993323?pd_rd_w=TYLNk&amp;content-id=amzn1.sym.efc89c20-c5a9-4620-b6cd-2f4e51bac956&amp;pf_rd_p=efc89c20-c5a9-4620-b6cd-2f4e51bac956&amp;pf_rd_r=BXGWSCK342SRNZMHQS8H&amp;pd_rd_wg=QIAj5&amp;pd_rd_r=4eba98c7-4ee8-4f27-bad4-7a9897a5d9cb&amp;pd_rd_i=1292210885&amp;psc=1" TargetMode="External"/><Relationship Id="rId5" Type="http://schemas.openxmlformats.org/officeDocument/2006/relationships/hyperlink" Target="https://www.amazon.co.uk/REVISE-Edexcel-Mathematics-Higher-Revision/dp/1447988094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hyperlink" Target="https://mmerevise.co.uk/wp-content/uploads/2019/11/Edexcel-November-2017-1H.pdf" TargetMode="External"/><Relationship Id="rId18" Type="http://schemas.openxmlformats.org/officeDocument/2006/relationships/hyperlink" Target="https://www.mathsgenie.co.uk/papers/3hnov2017ms.pdf" TargetMode="External"/><Relationship Id="rId26" Type="http://schemas.openxmlformats.org/officeDocument/2006/relationships/hyperlink" Target="https://mmerevise.co.uk/wp-content/uploads/2019/04/1MA1_3H_QP.pdf" TargetMode="External"/><Relationship Id="rId39" Type="http://schemas.openxmlformats.org/officeDocument/2006/relationships/hyperlink" Target="https://www.mathsgenie.co.uk/papers/1hjune2019ms.pdf" TargetMode="External"/><Relationship Id="rId21" Type="http://schemas.openxmlformats.org/officeDocument/2006/relationships/hyperlink" Target="https://www.mathsgenie.co.uk/papers/1hjune2018ms.pdf" TargetMode="External"/><Relationship Id="rId34" Type="http://schemas.openxmlformats.org/officeDocument/2006/relationships/hyperlink" Target="https://mmerevise.co.uk/wp-content/uploads/2019/11/Edexcel-Nov-2018-2H.pdf" TargetMode="External"/><Relationship Id="rId42" Type="http://schemas.openxmlformats.org/officeDocument/2006/relationships/hyperlink" Target="https://www.mathsgenie.co.uk/papers/2hjune2019ms.pdf" TargetMode="External"/><Relationship Id="rId47" Type="http://schemas.openxmlformats.org/officeDocument/2006/relationships/hyperlink" Target="https://mmerevise.co.uk/wp-content/uploads/2022/01/Edexcel-GCSE-Maths-Higher-Paper-1.pdf" TargetMode="External"/><Relationship Id="rId50" Type="http://schemas.openxmlformats.org/officeDocument/2006/relationships/hyperlink" Target="https://mmerevise.co.uk/wp-content/uploads/2022/01/Edexcel-GCSE-Maths-Higher-Paper-2.pdf" TargetMode="External"/><Relationship Id="rId55" Type="http://schemas.openxmlformats.org/officeDocument/2006/relationships/hyperlink" Target="https://mmerevise.co.uk/wp-content/uploads/2022/03/Edexcel-GCSE-Maths-Higher-Paper-3-2019.pdf" TargetMode="External"/><Relationship Id="rId63" Type="http://schemas.openxmlformats.org/officeDocument/2006/relationships/hyperlink" Target="https://www.mathsgenie.co.uk/papers/3h2020ms.pdf" TargetMode="External"/><Relationship Id="rId68" Type="http://schemas.openxmlformats.org/officeDocument/2006/relationships/hyperlink" Target="https://mmerevise.co.uk/wp-content/uploads/2022/12/GCSE-Edexcel-Nov-2021-Paper-2-Higher.pdf" TargetMode="External"/><Relationship Id="rId76" Type="http://schemas.openxmlformats.org/officeDocument/2006/relationships/hyperlink" Target="https://drive.google.com/file/d/14CJF9_FBrWisPc5e5k0JuzOsPDcRGXwc/view?usp=share_link" TargetMode="External"/><Relationship Id="rId84" Type="http://schemas.openxmlformats.org/officeDocument/2006/relationships/hyperlink" Target="https://drive.google.com/file/d/1dG8QRnXYTrQIdT44sMRxdgbjZsQ_kPjw/view?usp=share_link" TargetMode="External"/><Relationship Id="rId7" Type="http://schemas.openxmlformats.org/officeDocument/2006/relationships/hyperlink" Target="https://mmerevise.co.uk/wp-content/uploads/2018/06/1MA1_2H_QP.pdf" TargetMode="External"/><Relationship Id="rId71" Type="http://schemas.openxmlformats.org/officeDocument/2006/relationships/hyperlink" Target="https://mmerevise.co.uk/wp-content/uploads/2022/12/GCSE-Edexcel-Nov-2021-Paper-3-Higher.pdf" TargetMode="External"/><Relationship Id="rId2" Type="http://schemas.openxmlformats.org/officeDocument/2006/relationships/hyperlink" Target="https://mmerevise.co.uk/wp-content/uploads/2018/05/1MA1_1H_QP.pdf" TargetMode="External"/><Relationship Id="rId16" Type="http://schemas.openxmlformats.org/officeDocument/2006/relationships/hyperlink" Target="https://mmerevise.co.uk/wp-content/uploads/2019/11/Edexcel-November-2017-2H.pdf" TargetMode="External"/><Relationship Id="rId29" Type="http://schemas.openxmlformats.org/officeDocument/2006/relationships/hyperlink" Target="https://mmerevise.co.uk/wp-content/uploads/2019/11/GCSE-Maths-9-1-Edexcel-Nov-2018-Higher-paper-1-Question-Paper.pdf" TargetMode="External"/><Relationship Id="rId11" Type="http://schemas.openxmlformats.org/officeDocument/2006/relationships/hyperlink" Target="https://mmerevise.co.uk/wp-content/uploads/2019/01/1MA1_1H_QP.pdf" TargetMode="External"/><Relationship Id="rId24" Type="http://schemas.openxmlformats.org/officeDocument/2006/relationships/hyperlink" Target="https://www.mathsgenie.co.uk/papers/2hjune2018ms.pdf" TargetMode="External"/><Relationship Id="rId32" Type="http://schemas.openxmlformats.org/officeDocument/2006/relationships/hyperlink" Target="https://mmerevise.co.uk/wp-content/uploads/2019/11/GCSE-Maths-9-1-Edexcel-Nov-2018-Higher-paper-2-Question-Paper.pdf" TargetMode="External"/><Relationship Id="rId37" Type="http://schemas.openxmlformats.org/officeDocument/2006/relationships/hyperlink" Target="https://mmerevise.co.uk/wp-content/uploads/2019/11/Edexcel-Nov-2018-3H.pdf" TargetMode="External"/><Relationship Id="rId40" Type="http://schemas.openxmlformats.org/officeDocument/2006/relationships/hyperlink" Target="https://mmerevise.co.uk/wp-content/uploads/2021/11/Edexcel-GCSE-Higher-Paper-1-Jun19-1-1.pdf" TargetMode="External"/><Relationship Id="rId45" Type="http://schemas.openxmlformats.org/officeDocument/2006/relationships/hyperlink" Target="https://www.mathsgenie.co.uk/papers/3hjune2019ms.pdf" TargetMode="External"/><Relationship Id="rId53" Type="http://schemas.openxmlformats.org/officeDocument/2006/relationships/hyperlink" Target="https://mmerevise.co.uk/wp-content/uploads/2022/01/Edexcel-GCSE-Maths-Higher-Paper-3.pdf" TargetMode="External"/><Relationship Id="rId58" Type="http://schemas.openxmlformats.org/officeDocument/2006/relationships/hyperlink" Target="https://mmerevise.co.uk/wp-content/uploads/2022/03/Edexcel-GCSE-Maths-Higher-Paper-1-2020.pdf" TargetMode="External"/><Relationship Id="rId66" Type="http://schemas.openxmlformats.org/officeDocument/2006/relationships/hyperlink" Target="https://drive.google.com/file/d/1X6AsPDkvVabABQxwx9LpA2XcAILGdR-M/view?usp=share_link" TargetMode="External"/><Relationship Id="rId74" Type="http://schemas.openxmlformats.org/officeDocument/2006/relationships/hyperlink" Target="https://mmerevise.co.uk/wp-content/uploads/2023/08/Edexcel-GCSE-Maths-Higher-Paper-1-June-2022.pdf" TargetMode="External"/><Relationship Id="rId79" Type="http://schemas.openxmlformats.org/officeDocument/2006/relationships/hyperlink" Target="https://drive.google.com/file/d/1EFGRrXqK9EpiHX3871at8WSxVgZnUjnz/view?usp=share_link" TargetMode="External"/><Relationship Id="rId87" Type="http://schemas.openxmlformats.org/officeDocument/2006/relationships/hyperlink" Target="https://drive.google.com/file/d/1gJV72XFr73MN_sdb-h8fajURaVnwcsD1/view?usp=drive_link" TargetMode="External"/><Relationship Id="rId5" Type="http://schemas.openxmlformats.org/officeDocument/2006/relationships/hyperlink" Target="https://mmerevise.co.uk/wp-content/uploads/2018/05/1MA1_2H_QP.pdf" TargetMode="External"/><Relationship Id="rId61" Type="http://schemas.openxmlformats.org/officeDocument/2006/relationships/hyperlink" Target="https://mmerevise.co.uk/wp-content/uploads/2022/03/Edexcel-GCSE-Maths-Higher-Paper-2-2020_CompressPdf.pdf" TargetMode="External"/><Relationship Id="rId82" Type="http://schemas.openxmlformats.org/officeDocument/2006/relationships/hyperlink" Target="https://drive.google.com/file/d/1SOHXfq74Wx8kJKKKyM-IUtTmKM_vd_pt/view?usp=share_link" TargetMode="External"/><Relationship Id="rId19" Type="http://schemas.openxmlformats.org/officeDocument/2006/relationships/hyperlink" Target="https://mmerevise.co.uk/wp-content/uploads/2019/11/Edexcel-November-2017-3H.pdf" TargetMode="External"/><Relationship Id="rId4" Type="http://schemas.openxmlformats.org/officeDocument/2006/relationships/hyperlink" Target="https://mmerevise.co.uk/wp-content/uploads/2018/06/1MA1_1H_QP.pdf" TargetMode="External"/><Relationship Id="rId9" Type="http://schemas.openxmlformats.org/officeDocument/2006/relationships/hyperlink" Target="https://www.mathsgenie.co.uk/papers/3hjune2017ms.pdf" TargetMode="External"/><Relationship Id="rId14" Type="http://schemas.openxmlformats.org/officeDocument/2006/relationships/hyperlink" Target="https://mmerevise.co.uk/wp-content/uploads/2019/01/1MA1_2H_QP.pdf" TargetMode="External"/><Relationship Id="rId22" Type="http://schemas.openxmlformats.org/officeDocument/2006/relationships/hyperlink" Target="https://mmerevise.co.uk/wp-content/uploads/2019/04/2018-Higher-June-Paper-1-Model-Solutions-.pdf" TargetMode="External"/><Relationship Id="rId27" Type="http://schemas.openxmlformats.org/officeDocument/2006/relationships/hyperlink" Target="https://www.mathsgenie.co.uk/papers/3hjune2018ms.pdf" TargetMode="External"/><Relationship Id="rId30" Type="http://schemas.openxmlformats.org/officeDocument/2006/relationships/hyperlink" Target="https://www.mathsgenie.co.uk/papers/1hnov2018ms.pdf" TargetMode="External"/><Relationship Id="rId35" Type="http://schemas.openxmlformats.org/officeDocument/2006/relationships/hyperlink" Target="https://mmerevise.co.uk/wp-content/uploads/2019/11/GCSE-Maths-9-1-Edexcel-Nov-2018-Higher-paper-3-Question-Paper.pdf" TargetMode="External"/><Relationship Id="rId43" Type="http://schemas.openxmlformats.org/officeDocument/2006/relationships/hyperlink" Target="https://mmerevise.co.uk/wp-content/uploads/2021/11/Edexcel-GCSE-Higher-Paper-2-Jun19-1.pdf" TargetMode="External"/><Relationship Id="rId48" Type="http://schemas.openxmlformats.org/officeDocument/2006/relationships/hyperlink" Target="https://mmerevise.co.uk/wp-content/uploads/2022/01/Edexcel-GCSE-Maths-Higher-Paper-1-Mark-Scheme.pdf" TargetMode="External"/><Relationship Id="rId56" Type="http://schemas.openxmlformats.org/officeDocument/2006/relationships/hyperlink" Target="https://mmerevise.co.uk/wp-content/uploads/2022/01/Edexcel-Maths-November-2020-1H.pdf" TargetMode="External"/><Relationship Id="rId64" Type="http://schemas.openxmlformats.org/officeDocument/2006/relationships/hyperlink" Target="https://mmerevise.co.uk/wp-content/uploads/2022/03/Edexcel-GCSE-Maths-Higher-Paper-3-2020_CompressPdf.pdf" TargetMode="External"/><Relationship Id="rId69" Type="http://schemas.openxmlformats.org/officeDocument/2006/relationships/hyperlink" Target="https://drive.google.com/file/d/1Pk6xdHvf35Px8kUBWba7zhE0m1QuFvym/view?usp=share_link" TargetMode="External"/><Relationship Id="rId77" Type="http://schemas.openxmlformats.org/officeDocument/2006/relationships/hyperlink" Target="https://mmerevise.co.uk/wp-content/uploads/2023/08/Edexcel-GCSE-Maths-Higher-Paper-2-June-2022.pdf" TargetMode="External"/><Relationship Id="rId8" Type="http://schemas.openxmlformats.org/officeDocument/2006/relationships/hyperlink" Target="https://mmerevise.co.uk/wp-content/uploads/2018/05/1MA1_3H_QP.pdf" TargetMode="External"/><Relationship Id="rId51" Type="http://schemas.openxmlformats.org/officeDocument/2006/relationships/hyperlink" Target="https://mmerevise.co.uk/wp-content/uploads/2022/01/Edexcel-GCSE-Maths-Higher-Paper-2-Mark-Scheme.pdf" TargetMode="External"/><Relationship Id="rId72" Type="http://schemas.openxmlformats.org/officeDocument/2006/relationships/hyperlink" Target="https://drive.google.com/file/d/1_9uMKfKKcZdBbzavB4mdbU5A4Bt9NOK1/view?usp=share_link" TargetMode="External"/><Relationship Id="rId80" Type="http://schemas.openxmlformats.org/officeDocument/2006/relationships/hyperlink" Target="https://mmerevise.co.uk/wp-content/uploads/2023/08/Edexcel-GCSE-Maths-Higher-Paper-3-June-2022.pdf" TargetMode="External"/><Relationship Id="rId85" Type="http://schemas.openxmlformats.org/officeDocument/2006/relationships/hyperlink" Target="https://drive.google.com/file/d/1_sBgbO68nZbcxjDhHy41HEWHXI8zGPo5/view?usp=drive_link" TargetMode="External"/><Relationship Id="rId3" Type="http://schemas.openxmlformats.org/officeDocument/2006/relationships/hyperlink" Target="https://www.mathsgenie.co.uk/papers/1hjune2017ms.pdf" TargetMode="External"/><Relationship Id="rId12" Type="http://schemas.openxmlformats.org/officeDocument/2006/relationships/hyperlink" Target="https://www.mathsgenie.co.uk/papers/1hnov2017ms.pdf" TargetMode="External"/><Relationship Id="rId17" Type="http://schemas.openxmlformats.org/officeDocument/2006/relationships/hyperlink" Target="https://mmerevise.co.uk/wp-content/uploads/2019/01/1MA1_3H_QP.pdf" TargetMode="External"/><Relationship Id="rId25" Type="http://schemas.openxmlformats.org/officeDocument/2006/relationships/hyperlink" Target="https://mmerevise.co.uk/wp-content/uploads/2019/05/June-18-Edexcel-H2.pdf" TargetMode="External"/><Relationship Id="rId33" Type="http://schemas.openxmlformats.org/officeDocument/2006/relationships/hyperlink" Target="https://www.mathsgenie.co.uk/papers/2hnov2018ms.pdf" TargetMode="External"/><Relationship Id="rId38" Type="http://schemas.openxmlformats.org/officeDocument/2006/relationships/hyperlink" Target="https://mmerevise.co.uk/wp-content/uploads/2021/09/Edexcel-GCSE-Mathematics-Higher-Paper-1-QP.pdf" TargetMode="External"/><Relationship Id="rId46" Type="http://schemas.openxmlformats.org/officeDocument/2006/relationships/hyperlink" Target="https://mmerevise.co.uk/wp-content/uploads/2021/11/Edexcel-GCSE-Higher-Paper-3-Jun19-1.pdf" TargetMode="External"/><Relationship Id="rId59" Type="http://schemas.openxmlformats.org/officeDocument/2006/relationships/hyperlink" Target="https://mmerevise.co.uk/wp-content/uploads/2022/01/Edexcel-Maths-November-2020-2H.pdf" TargetMode="External"/><Relationship Id="rId67" Type="http://schemas.openxmlformats.org/officeDocument/2006/relationships/hyperlink" Target="https://www.mathsgenie.co.uk/papers/1hnov2021ans.pdf" TargetMode="External"/><Relationship Id="rId20" Type="http://schemas.openxmlformats.org/officeDocument/2006/relationships/hyperlink" Target="https://mmerevise.co.uk/wp-content/uploads/2019/04/1MA1_1H_QP.pdf" TargetMode="External"/><Relationship Id="rId41" Type="http://schemas.openxmlformats.org/officeDocument/2006/relationships/hyperlink" Target="https://mmerevise.co.uk/wp-content/uploads/2021/09/Edexcel-GCSE-Mathematics-Higher-Paper-2-QP.pdf" TargetMode="External"/><Relationship Id="rId54" Type="http://schemas.openxmlformats.org/officeDocument/2006/relationships/hyperlink" Target="https://www.mathsgenie.co.uk/papers/3hnov2019ms.pdf" TargetMode="External"/><Relationship Id="rId62" Type="http://schemas.openxmlformats.org/officeDocument/2006/relationships/hyperlink" Target="https://mmerevise.co.uk/wp-content/uploads/2022/01/Edexcel-Maths-November-2020-3H.pdf" TargetMode="External"/><Relationship Id="rId70" Type="http://schemas.openxmlformats.org/officeDocument/2006/relationships/hyperlink" Target="https://www.mathsgenie.co.uk/papers/2hnov2021ans.pdf" TargetMode="External"/><Relationship Id="rId75" Type="http://schemas.openxmlformats.org/officeDocument/2006/relationships/hyperlink" Target="https://drive.google.com/file/d/1dseRCksiG-p_1992liHRuvG2D_GuM9TS/view?usp=share_link" TargetMode="External"/><Relationship Id="rId83" Type="http://schemas.openxmlformats.org/officeDocument/2006/relationships/hyperlink" Target="https://drive.google.com/file/d/1Igkznjn7qdRMFlo5wNMd_QNZlQKQD2KJ/view?usp=drive_link" TargetMode="External"/><Relationship Id="rId88" Type="http://schemas.openxmlformats.org/officeDocument/2006/relationships/hyperlink" Target="https://drive.google.com/file/d/1wApfaDnUwa66JCfAeMWTvcueNh2CKbXp/view?usp=share_lin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mathsgenie.co.uk/papers/2hjune2017ms.pdf" TargetMode="External"/><Relationship Id="rId15" Type="http://schemas.openxmlformats.org/officeDocument/2006/relationships/hyperlink" Target="https://www.mathsgenie.co.uk/papers/2hnov2017ms.pdf" TargetMode="External"/><Relationship Id="rId23" Type="http://schemas.openxmlformats.org/officeDocument/2006/relationships/hyperlink" Target="https://mmerevise.co.uk/wp-content/uploads/2019/04/1MA1_2H_QP.pdf" TargetMode="External"/><Relationship Id="rId28" Type="http://schemas.openxmlformats.org/officeDocument/2006/relationships/hyperlink" Target="https://mmerevise.co.uk/wp-content/uploads/2019/05/June-18-Edexcel-H3.pdf" TargetMode="External"/><Relationship Id="rId36" Type="http://schemas.openxmlformats.org/officeDocument/2006/relationships/hyperlink" Target="https://www.mathsgenie.co.uk/papers/3hnov2018ms.pdf" TargetMode="External"/><Relationship Id="rId49" Type="http://schemas.openxmlformats.org/officeDocument/2006/relationships/hyperlink" Target="https://mmerevise.co.uk/wp-content/uploads/2022/03/Edexcel-GCSE-Maths-Higher-Paper-1-2019.pdf" TargetMode="External"/><Relationship Id="rId57" Type="http://schemas.openxmlformats.org/officeDocument/2006/relationships/hyperlink" Target="https://www.mathsgenie.co.uk/papers/1h2020ms.pdf" TargetMode="External"/><Relationship Id="rId10" Type="http://schemas.openxmlformats.org/officeDocument/2006/relationships/hyperlink" Target="https://mmerevise.co.uk/wp-content/uploads/2018/06/1MA1_3H_QP.pdf" TargetMode="External"/><Relationship Id="rId31" Type="http://schemas.openxmlformats.org/officeDocument/2006/relationships/hyperlink" Target="https://mmerevise.co.uk/wp-content/uploads/2021/11/Edexcel-Nov-2018-1H-1.pdf" TargetMode="External"/><Relationship Id="rId44" Type="http://schemas.openxmlformats.org/officeDocument/2006/relationships/hyperlink" Target="https://mmerevise.co.uk/wp-content/uploads/2021/09/Edexcel-GCSE-Mathematics-Higher-Paper-3-QP.pdf" TargetMode="External"/><Relationship Id="rId52" Type="http://schemas.openxmlformats.org/officeDocument/2006/relationships/hyperlink" Target="https://mmerevise.co.uk/wp-content/uploads/2022/03/Edexcel-GCSE-Maths-Higher-Paper-2-2019.pdf" TargetMode="External"/><Relationship Id="rId60" Type="http://schemas.openxmlformats.org/officeDocument/2006/relationships/hyperlink" Target="https://www.mathsgenie.co.uk/papers/2h2020ms.pdf" TargetMode="External"/><Relationship Id="rId65" Type="http://schemas.openxmlformats.org/officeDocument/2006/relationships/hyperlink" Target="https://mmerevise.co.uk/wp-content/uploads/2022/12/GCSE-Edexcel-Nov-2021-Paper-1-Higher.pdf" TargetMode="External"/><Relationship Id="rId73" Type="http://schemas.openxmlformats.org/officeDocument/2006/relationships/hyperlink" Target="https://www.mathsgenie.co.uk/papers/3hnov2021ans.pdf" TargetMode="External"/><Relationship Id="rId78" Type="http://schemas.openxmlformats.org/officeDocument/2006/relationships/hyperlink" Target="https://drive.google.com/file/d/1kGsEY50BFRyER5T4-4CsI-aisuwXfNVO/view?usp=share_link" TargetMode="External"/><Relationship Id="rId81" Type="http://schemas.openxmlformats.org/officeDocument/2006/relationships/hyperlink" Target="https://drive.google.com/file/d/1hYokPMET6lX5H2PWMH1dIol9Gwhg59FQ/view?usp=share_link" TargetMode="External"/><Relationship Id="rId86" Type="http://schemas.openxmlformats.org/officeDocument/2006/relationships/hyperlink" Target="https://drive.google.com/file/d/1qelOYMoqFptPvN0j3mdheJZu-3VhkyFy/view?usp=drive_link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76725" y="1412776"/>
            <a:ext cx="8239945" cy="4180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1800" dirty="0"/>
          </a:p>
        </p:txBody>
      </p:sp>
      <p:pic>
        <p:nvPicPr>
          <p:cNvPr id="1026" name="Picture 2" descr="https://lh7-us.googleusercontent.com/TduUW1IcWSasjo7a_GUO7Pnq-ajvd26_KLnxUERSiVf6bWAfimSzXk33UsN00WmcPgGd-6FVQu34K9SF-uSxXhTX_FKtXXd-rpMQ944Va2nxzVjXvOzCMj7GOdEAm_OdasaPFV35bl9gFetXB-TYRg=s2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20688"/>
            <a:ext cx="4752528" cy="554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Edexcel GCSE Higher 9-1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Google Classroom</a:t>
            </a:r>
          </a:p>
          <a:p>
            <a:pPr marL="514350" indent="-514350">
              <a:buAutoNum type="arabicPeriod"/>
            </a:pPr>
            <a:r>
              <a:rPr lang="en-GB" dirty="0" smtClean="0"/>
              <a:t>Scheme of </a:t>
            </a:r>
            <a:r>
              <a:rPr lang="en-GB" dirty="0" smtClean="0"/>
              <a:t>Work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Useful websites</a:t>
            </a:r>
          </a:p>
          <a:p>
            <a:pPr marL="514350" indent="-514350">
              <a:buAutoNum type="arabicPeriod"/>
            </a:pPr>
            <a:r>
              <a:rPr lang="en-GB" dirty="0" smtClean="0"/>
              <a:t>Useful purchases</a:t>
            </a:r>
          </a:p>
          <a:p>
            <a:pPr marL="514350" indent="-514350">
              <a:buAutoNum type="arabicPeriod"/>
            </a:pPr>
            <a:r>
              <a:rPr lang="en-GB" dirty="0" smtClean="0"/>
              <a:t>Past Papers</a:t>
            </a:r>
          </a:p>
          <a:p>
            <a:pPr marL="514350" indent="-514350">
              <a:buAutoNum type="arabicPeriod"/>
            </a:pPr>
            <a:r>
              <a:rPr lang="en-GB" dirty="0" smtClean="0"/>
              <a:t>Additional </a:t>
            </a:r>
            <a:r>
              <a:rPr lang="en-GB" dirty="0" smtClean="0"/>
              <a:t>Support</a:t>
            </a:r>
          </a:p>
          <a:p>
            <a:pPr marL="514350" indent="-514350">
              <a:buAutoNum type="arabicPeriod"/>
            </a:pPr>
            <a:r>
              <a:rPr lang="en-GB" dirty="0" smtClean="0"/>
              <a:t>Equipment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Exam Dates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9739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1. Make sure you have been invited to the Google Classroom</a:t>
            </a:r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262" y="1628800"/>
            <a:ext cx="6467475" cy="472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39752" y="2852936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342210" y="3429000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339752" y="3933626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325971" y="4437112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325971" y="4891100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325971" y="5409220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195736" y="5993160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5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2. The Scheme of Work </a:t>
            </a:r>
            <a:endParaRPr lang="en-GB" sz="3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72" y="1340768"/>
            <a:ext cx="8676456" cy="473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1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3. Useful websites for revision: </a:t>
            </a:r>
            <a:endParaRPr lang="en-GB" sz="3200" dirty="0"/>
          </a:p>
        </p:txBody>
      </p:sp>
      <p:pic>
        <p:nvPicPr>
          <p:cNvPr id="3074" name="Picture 2" descr="https://lh7-us.googleusercontent.com/E35O7JbGXIipSYRdW0KIhfQYT9bpdX9UOaorQTVrqgjJcyM9NG2E76kMY6y9zGyw2OQ_EBOfEvUJZKyEbnkhOggwx2pZzVoVo3NJd2ittsEUJj7Fm2VPALxUQ9xkJpUNI2A_Kj_PrM0lw30pucp2pw=s2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47" y="2278926"/>
            <a:ext cx="2286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234346" y="1824772"/>
            <a:ext cx="54726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hlinkClick r:id="rId3"/>
              </a:rPr>
              <a:t>Corbett Maths</a:t>
            </a:r>
            <a:r>
              <a:rPr lang="en-GB" sz="2800" dirty="0" smtClean="0"/>
              <a:t> is a free website that has </a:t>
            </a:r>
            <a:r>
              <a:rPr lang="en-GB" sz="2800" dirty="0"/>
              <a:t>some </a:t>
            </a:r>
            <a:r>
              <a:rPr lang="en-GB" sz="2800" dirty="0" smtClean="0"/>
              <a:t>great </a:t>
            </a:r>
            <a:r>
              <a:rPr lang="en-GB" sz="2800" dirty="0"/>
              <a:t>revision videos. </a:t>
            </a:r>
          </a:p>
          <a:p>
            <a:endParaRPr lang="en-GB" sz="2800" dirty="0"/>
          </a:p>
          <a:p>
            <a:r>
              <a:rPr lang="en-GB" sz="2800" dirty="0"/>
              <a:t>The 5-a-day section is a </a:t>
            </a:r>
            <a:r>
              <a:rPr lang="en-GB" sz="2800" dirty="0" smtClean="0"/>
              <a:t>good </a:t>
            </a:r>
            <a:r>
              <a:rPr lang="en-GB" sz="2800" dirty="0"/>
              <a:t>way to do some maths every single day. There is a choice of difficulty and the answers are available.</a:t>
            </a:r>
          </a:p>
        </p:txBody>
      </p:sp>
    </p:spTree>
    <p:extLst>
      <p:ext uri="{BB962C8B-B14F-4D97-AF65-F5344CB8AC3E}">
        <p14:creationId xmlns:p14="http://schemas.microsoft.com/office/powerpoint/2010/main" val="272092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3. Useful websites for revision: 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827584" y="3429000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hlinkClick r:id="rId2"/>
              </a:rPr>
              <a:t>Maths Genie</a:t>
            </a:r>
            <a:r>
              <a:rPr lang="en-GB" sz="2800" dirty="0" smtClean="0"/>
              <a:t> is another free website with exam </a:t>
            </a:r>
            <a:r>
              <a:rPr lang="en-GB" sz="2800" dirty="0"/>
              <a:t>questions and solutions by </a:t>
            </a:r>
            <a:r>
              <a:rPr lang="en-GB" sz="2800" dirty="0" smtClean="0"/>
              <a:t>grade and topic, </a:t>
            </a:r>
            <a:r>
              <a:rPr lang="en-GB" sz="2800" dirty="0"/>
              <a:t>with links to videos to help </a:t>
            </a:r>
            <a:r>
              <a:rPr lang="en-GB" sz="2800" dirty="0" smtClean="0"/>
              <a:t>with revision.</a:t>
            </a:r>
            <a:endParaRPr lang="en-GB" sz="2800" dirty="0"/>
          </a:p>
        </p:txBody>
      </p:sp>
      <p:pic>
        <p:nvPicPr>
          <p:cNvPr id="4098" name="Picture 2" descr="https://lh7-us.googleusercontent.com/hCTFvDBZ0scKDrvCXhNwWF_eDkn9AE6kZ0GPXlMo41AznjlNF0_bGB2-9z0j_S10WlrwjO7YEjnj4dTPplOgvlVi-u4yJzsMzMvsCwV3NFgDSlP_MozE84iToGPbqFFrDq0dejy0MJAWRqmH3G-YIA=s20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95153"/>
            <a:ext cx="4619372" cy="116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99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3. Useful websites for revision: 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3221117" y="1988840"/>
            <a:ext cx="54726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The school have bought a subscription to this website.</a:t>
            </a:r>
          </a:p>
          <a:p>
            <a:endParaRPr lang="en-GB" sz="2800" dirty="0"/>
          </a:p>
          <a:p>
            <a:r>
              <a:rPr lang="en-GB" sz="2800" dirty="0" smtClean="0">
                <a:hlinkClick r:id="rId2"/>
              </a:rPr>
              <a:t>Dr Frost Maths</a:t>
            </a:r>
            <a:r>
              <a:rPr lang="en-GB" sz="2800" dirty="0" smtClean="0"/>
              <a:t> contains exam questions sorted by topic that students can use to check their knowledge.</a:t>
            </a:r>
            <a:endParaRPr lang="en-GB" sz="2800" dirty="0"/>
          </a:p>
        </p:txBody>
      </p:sp>
      <p:pic>
        <p:nvPicPr>
          <p:cNvPr id="2050" name="Picture 2" descr="DrFrostMaths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6"/>
            <a:ext cx="1927206" cy="187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79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3. Useful websites for revision: 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>
            <a:off x="827584" y="2924944"/>
            <a:ext cx="756084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Another website the school have bought a subscription to.</a:t>
            </a:r>
          </a:p>
          <a:p>
            <a:endParaRPr lang="en-GB" sz="2800" dirty="0" smtClean="0"/>
          </a:p>
          <a:p>
            <a:r>
              <a:rPr lang="en-GB" sz="2800" dirty="0" smtClean="0">
                <a:hlinkClick r:id="rId2"/>
              </a:rPr>
              <a:t>MyMaths</a:t>
            </a:r>
            <a:r>
              <a:rPr lang="en-GB" sz="2800" dirty="0" smtClean="0"/>
              <a:t> has interactive lessons that students </a:t>
            </a:r>
            <a:r>
              <a:rPr lang="en-GB" sz="2800" dirty="0"/>
              <a:t>can click through to learn a topic and </a:t>
            </a:r>
            <a:r>
              <a:rPr lang="en-GB" sz="2800" dirty="0" smtClean="0"/>
              <a:t>online </a:t>
            </a:r>
            <a:r>
              <a:rPr lang="en-GB" sz="2800" dirty="0" err="1" smtClean="0"/>
              <a:t>homeworks</a:t>
            </a:r>
            <a:r>
              <a:rPr lang="en-GB" sz="2800" dirty="0" smtClean="0"/>
              <a:t> for each lesson that they </a:t>
            </a:r>
            <a:r>
              <a:rPr lang="en-GB" sz="2800" dirty="0"/>
              <a:t>can use to </a:t>
            </a:r>
            <a:r>
              <a:rPr lang="en-GB" sz="2800" dirty="0" smtClean="0"/>
              <a:t>check understanding.</a:t>
            </a:r>
            <a:endParaRPr lang="en-GB" sz="2800" dirty="0"/>
          </a:p>
        </p:txBody>
      </p:sp>
      <p:pic>
        <p:nvPicPr>
          <p:cNvPr id="1026" name="Picture 2" descr="Screen Clipp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477870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55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  <a:r>
              <a:rPr lang="en-GB" sz="3200" dirty="0" smtClean="0"/>
              <a:t>. Useful purchases for revision: </a:t>
            </a:r>
            <a:endParaRPr lang="en-GB" sz="3200" dirty="0"/>
          </a:p>
        </p:txBody>
      </p:sp>
      <p:pic>
        <p:nvPicPr>
          <p:cNvPr id="2050" name="Picture 2" descr="https://lh7-us.googleusercontent.com/IJ7Et5BW78VxQPmjEmPhVxFeaY9NQqN7NpzBAppIeuW30yLlPqCTaTaLhjETbbP3_wLkK9FQSVZviJ_WMlre1CUgOSROrE1Lcwq52dP_NGhIt32C8_HgNzxFW_zGwf4HjDq9oAVzhjem0F7GCWlKAw=s204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7"/>
          <a:stretch/>
        </p:blipFill>
        <p:spPr bwMode="auto">
          <a:xfrm>
            <a:off x="539552" y="1628800"/>
            <a:ext cx="3711946" cy="295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7-us.googleusercontent.com/WJQoLXBMGEvZ8I41rGa3KDG2sPO5mgFtctaF46lJZL3eMYYhA5_f315iUy9jJOPV_whM3rvjQFX5zX84ZjwbsX8OVDOXEenx06dTDUzYlvfRLrNOkrQtRLFuFrP3h1mwLkCXxQxy91XUB6kNFezPXA=s20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68760"/>
            <a:ext cx="2604263" cy="348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4931808"/>
            <a:ext cx="42213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hlinkClick r:id="rId4"/>
              </a:rPr>
              <a:t>Corbett Maths Revision Cards</a:t>
            </a:r>
            <a:r>
              <a:rPr lang="en-GB" b="1" dirty="0" smtClean="0"/>
              <a:t> £10.99</a:t>
            </a:r>
          </a:p>
          <a:p>
            <a:endParaRPr lang="en-GB" dirty="0"/>
          </a:p>
          <a:p>
            <a:r>
              <a:rPr lang="en-GB" dirty="0" smtClean="0"/>
              <a:t>Contain QR codes on the back which take you to revision videos, exam questions and answers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16016" y="4963750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hlinkClick r:id="rId5"/>
              </a:rPr>
              <a:t>Edexcel GCSE Maths Revision Cards</a:t>
            </a:r>
            <a:r>
              <a:rPr lang="en-GB" b="1" dirty="0" smtClean="0"/>
              <a:t> £8.99</a:t>
            </a:r>
          </a:p>
          <a:p>
            <a:endParaRPr lang="en-GB" dirty="0"/>
          </a:p>
          <a:p>
            <a:r>
              <a:rPr lang="en-GB" dirty="0" smtClean="0"/>
              <a:t>Detailed cards made specifically for Edexcel</a:t>
            </a:r>
          </a:p>
        </p:txBody>
      </p:sp>
    </p:spTree>
    <p:extLst>
      <p:ext uri="{BB962C8B-B14F-4D97-AF65-F5344CB8AC3E}">
        <p14:creationId xmlns:p14="http://schemas.microsoft.com/office/powerpoint/2010/main" val="350477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  <a:r>
              <a:rPr lang="en-GB" sz="3200" dirty="0" smtClean="0"/>
              <a:t>. Useful purchases for revision: </a:t>
            </a:r>
            <a:endParaRPr lang="en-GB" sz="3200" dirty="0"/>
          </a:p>
        </p:txBody>
      </p:sp>
      <p:pic>
        <p:nvPicPr>
          <p:cNvPr id="3074" name="Picture 2" descr="GCSE Maths Edexcel Complete Revision &amp; Practice: Higher inc Online Ed,  Videos &amp; Quizzes by CGP Books, CGP Books | Foy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2304256" cy="326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9832" y="1457081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Complete Revision and Practice</a:t>
            </a:r>
            <a:r>
              <a:rPr lang="en-GB" dirty="0" smtClean="0"/>
              <a:t> £11.99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696" y="5432997"/>
            <a:ext cx="1728192" cy="7116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779912" y="5516636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5"/>
              </a:rPr>
              <a:t>Revision Guide</a:t>
            </a:r>
            <a:r>
              <a:rPr lang="en-GB" dirty="0" smtClean="0"/>
              <a:t> £5.99</a:t>
            </a:r>
          </a:p>
          <a:p>
            <a:r>
              <a:rPr lang="en-GB" dirty="0" smtClean="0">
                <a:hlinkClick r:id="rId6"/>
              </a:rPr>
              <a:t>Revision Workbook</a:t>
            </a:r>
            <a:r>
              <a:rPr lang="en-GB" dirty="0" smtClean="0"/>
              <a:t> £4.49</a:t>
            </a:r>
            <a:endParaRPr lang="en-GB" dirty="0"/>
          </a:p>
        </p:txBody>
      </p:sp>
      <p:pic>
        <p:nvPicPr>
          <p:cNvPr id="3078" name="Picture 6" descr="Online Editions &amp; Digital Products | CGP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055" y="1224860"/>
            <a:ext cx="938529" cy="99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earson Edexcel GCSE (9-1) Mathematics Higher tier Revision Guide + App:  Catch-up and Revise: for home learning, 2022 and 2023 assessments and exams  ... GCSE (9-1) Mathematics Higher Revision Guide) : Smith, Harry:  Amazon.co.uk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75" y="2728504"/>
            <a:ext cx="1805307" cy="255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earson Edexcel GCSE (9-1) Mathematics Higher tier Revision Workbook: Catch-up and Revise: for home learning, 2022 and 2023 assessments and exams (REVISE Edexcel GCSE Maths 2015)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9433">
            <a:off x="6648964" y="3345264"/>
            <a:ext cx="1893535" cy="268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9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5. Past Papers: 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899592" y="1412776"/>
            <a:ext cx="73448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Students will be completing past exam papers in lessons and at home.</a:t>
            </a:r>
          </a:p>
          <a:p>
            <a:endParaRPr lang="en-GB" sz="2800" dirty="0"/>
          </a:p>
          <a:p>
            <a:r>
              <a:rPr lang="en-GB" sz="2800" dirty="0" smtClean="0"/>
              <a:t>To get the most from these students should be: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Completing the papers in full to the best of their 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Identifying topics they have struggled with and writing them on the front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Using the official mark scheme to assess how well they have done in each paper</a:t>
            </a:r>
          </a:p>
        </p:txBody>
      </p:sp>
    </p:spTree>
    <p:extLst>
      <p:ext uri="{BB962C8B-B14F-4D97-AF65-F5344CB8AC3E}">
        <p14:creationId xmlns:p14="http://schemas.microsoft.com/office/powerpoint/2010/main" val="199720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729664"/>
              </p:ext>
            </p:extLst>
          </p:nvPr>
        </p:nvGraphicFramePr>
        <p:xfrm>
          <a:off x="323528" y="764704"/>
          <a:ext cx="8496943" cy="5390568"/>
        </p:xfrm>
        <a:graphic>
          <a:graphicData uri="http://schemas.openxmlformats.org/drawingml/2006/table">
            <a:tbl>
              <a:tblPr/>
              <a:tblGrid>
                <a:gridCol w="2285080">
                  <a:extLst>
                    <a:ext uri="{9D8B030D-6E8A-4147-A177-3AD203B41FA5}">
                      <a16:colId xmlns:a16="http://schemas.microsoft.com/office/drawing/2014/main" val="969418663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2275103031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534578077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1291947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1575126557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642914174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393864078"/>
                    </a:ext>
                  </a:extLst>
                </a:gridCol>
                <a:gridCol w="887409">
                  <a:extLst>
                    <a:ext uri="{9D8B030D-6E8A-4147-A177-3AD203B41FA5}">
                      <a16:colId xmlns:a16="http://schemas.microsoft.com/office/drawing/2014/main" val="1407534869"/>
                    </a:ext>
                  </a:extLst>
                </a:gridCol>
              </a:tblGrid>
              <a:tr h="18445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GB" sz="2800" b="1" dirty="0">
                          <a:effectLst/>
                        </a:rPr>
                        <a:t>Paper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n-GB" sz="2800" b="1" dirty="0">
                          <a:effectLst/>
                        </a:rPr>
                        <a:t>Grade Boundaries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732529"/>
                  </a:ext>
                </a:extLst>
              </a:tr>
              <a:tr h="1844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6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b="1">
                          <a:effectLst/>
                        </a:rPr>
                        <a:t>3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896990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June 2017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190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157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 dirty="0">
                          <a:effectLst/>
                        </a:rPr>
                        <a:t>124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96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68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41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2633505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Nov 2017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189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150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112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85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58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390512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June 2018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202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170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139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109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79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50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9608370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Nov 2018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194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159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125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95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66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200507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June 2019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198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167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137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108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80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52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1452800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Nov 2020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189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157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126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96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66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4477396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Nov 2021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187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154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122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93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65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23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851829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June 2022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194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165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137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104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71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6465703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Nov 2022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194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165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137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104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71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38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2800">
                          <a:effectLst/>
                        </a:rPr>
                        <a:t>21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990353"/>
                  </a:ext>
                </a:extLst>
              </a:tr>
              <a:tr h="346421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June 2023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203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174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145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112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79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>
                          <a:effectLst/>
                        </a:rPr>
                        <a:t>47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2800" dirty="0">
                          <a:effectLst/>
                        </a:rPr>
                        <a:t>31</a:t>
                      </a:r>
                    </a:p>
                  </a:txBody>
                  <a:tcPr marL="16871" marR="16871" marT="11247" marB="11247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3224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1577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920210"/>
              </p:ext>
            </p:extLst>
          </p:nvPr>
        </p:nvGraphicFramePr>
        <p:xfrm>
          <a:off x="179512" y="34959"/>
          <a:ext cx="8856986" cy="6702780"/>
        </p:xfrm>
        <a:graphic>
          <a:graphicData uri="http://schemas.openxmlformats.org/drawingml/2006/table">
            <a:tbl>
              <a:tblPr/>
              <a:tblGrid>
                <a:gridCol w="1965096">
                  <a:extLst>
                    <a:ext uri="{9D8B030D-6E8A-4147-A177-3AD203B41FA5}">
                      <a16:colId xmlns:a16="http://schemas.microsoft.com/office/drawing/2014/main" val="2232478095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1136947576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1933120455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3098143703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2306456729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2760395685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1238062232"/>
                    </a:ext>
                  </a:extLst>
                </a:gridCol>
                <a:gridCol w="561459">
                  <a:extLst>
                    <a:ext uri="{9D8B030D-6E8A-4147-A177-3AD203B41FA5}">
                      <a16:colId xmlns:a16="http://schemas.microsoft.com/office/drawing/2014/main" val="3269880930"/>
                    </a:ext>
                  </a:extLst>
                </a:gridCol>
                <a:gridCol w="1403637">
                  <a:extLst>
                    <a:ext uri="{9D8B030D-6E8A-4147-A177-3AD203B41FA5}">
                      <a16:colId xmlns:a16="http://schemas.microsoft.com/office/drawing/2014/main" val="1982868862"/>
                    </a:ext>
                  </a:extLst>
                </a:gridCol>
                <a:gridCol w="1558040">
                  <a:extLst>
                    <a:ext uri="{9D8B030D-6E8A-4147-A177-3AD203B41FA5}">
                      <a16:colId xmlns:a16="http://schemas.microsoft.com/office/drawing/2014/main" val="88522690"/>
                    </a:ext>
                  </a:extLst>
                </a:gridCol>
              </a:tblGrid>
              <a:tr h="7074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GB" sz="1200" b="1" dirty="0">
                          <a:effectLst/>
                        </a:rPr>
                        <a:t>Paper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Grade Boundaries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200"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200"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3386504"/>
                  </a:ext>
                </a:extLst>
              </a:tr>
              <a:tr h="707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b="1">
                          <a:effectLst/>
                        </a:rPr>
                        <a:t>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200"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GB" sz="1200"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1067844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2"/>
                        </a:rPr>
                        <a:t>June 2017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4"/>
                        </a:rPr>
                        <a:t>Model Solutions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846058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5"/>
                        </a:rPr>
                        <a:t>June 2017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7149806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"/>
                        </a:rPr>
                        <a:t>June 2017 Paper 3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9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0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1701852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11"/>
                        </a:rPr>
                        <a:t>Nov 2017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2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3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348787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14"/>
                        </a:rPr>
                        <a:t>Nov 2017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5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6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7992203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7"/>
                        </a:rPr>
                        <a:t>Nov 2017 Paper 3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8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19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914254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20"/>
                        </a:rPr>
                        <a:t>June 2018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21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22"/>
                        </a:rPr>
                        <a:t>Model Solutions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0992875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23"/>
                        </a:rPr>
                        <a:t>June 2018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24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25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8945970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26"/>
                        </a:rPr>
                        <a:t>June 2018 Paper 3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27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28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831471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29"/>
                        </a:rPr>
                        <a:t>Nov 2018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0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1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2570230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32"/>
                        </a:rPr>
                        <a:t>Nov 2018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3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4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309581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35"/>
                        </a:rPr>
                        <a:t>Nov 2018 Paper 3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6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7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673508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38"/>
                        </a:rPr>
                        <a:t>June 2019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39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0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2443309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41"/>
                        </a:rPr>
                        <a:t>June 2019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2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3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1989431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44"/>
                        </a:rPr>
                        <a:t>June 2019 Paper 3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5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6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213489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47"/>
                        </a:rPr>
                        <a:t>Nov 2019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8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49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929355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50"/>
                        </a:rPr>
                        <a:t>Nov 2019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67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56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45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35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25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51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52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4232193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53"/>
                        </a:rPr>
                        <a:t>Nov 2019 Paper 3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67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56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45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35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25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54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55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8028018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56"/>
                        </a:rPr>
                        <a:t>Nov 2020 Paper 1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57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58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498823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59"/>
                        </a:rPr>
                        <a:t>Nov 2020 Paper 2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0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1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6938935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62"/>
                        </a:rPr>
                        <a:t>Nov 2020 Paper 3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3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4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424546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5"/>
                        </a:rPr>
                        <a:t>Nov 2021 Paper 1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6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7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0920775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8"/>
                        </a:rPr>
                        <a:t>Nov 2021 Paper 2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69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0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1412124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1"/>
                        </a:rPr>
                        <a:t>Nov 2021 Paper 3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30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2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3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7429140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4"/>
                        </a:rPr>
                        <a:t>June 2022 Paper 1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5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6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347858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7"/>
                        </a:rPr>
                        <a:t>June 2022 Paper 2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8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79"/>
                        </a:rPr>
                        <a:t>Model Solutions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4913166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0"/>
                        </a:rPr>
                        <a:t>June 2022 Paper 3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1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 dirty="0">
                          <a:solidFill>
                            <a:srgbClr val="1155CC"/>
                          </a:solidFill>
                          <a:effectLst/>
                          <a:hlinkClick r:id="rId82"/>
                        </a:rPr>
                        <a:t>Model Solutions</a:t>
                      </a:r>
                      <a:endParaRPr lang="en-GB" sz="1200" u="sng" dirty="0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046589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3"/>
                        </a:rPr>
                        <a:t>Nov 2022 Paper 1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4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Model Solutions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1273633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5"/>
                        </a:rPr>
                        <a:t>Nov 2022 Paper 2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6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Model Solutions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4072335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7"/>
                        </a:rPr>
                        <a:t>Nov 2022 Paper 3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u="sng">
                          <a:solidFill>
                            <a:srgbClr val="1155CC"/>
                          </a:solidFill>
                          <a:effectLst/>
                          <a:hlinkClick r:id="rId88"/>
                        </a:rPr>
                        <a:t>Mark Scheme</a:t>
                      </a:r>
                      <a:endParaRPr lang="en-GB" sz="1200" u="sng">
                        <a:solidFill>
                          <a:srgbClr val="1155CC"/>
                        </a:solidFill>
                        <a:effectLst/>
                      </a:endParaRP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Model Solutions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038506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June 2023 Paper 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67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57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48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36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25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14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Mark Scheme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Model Solutions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1199774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June 2023 Paper 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68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58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48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37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26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16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11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Mark Scheme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Model Solutions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051436"/>
                  </a:ext>
                </a:extLst>
              </a:tr>
              <a:tr h="132863"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 dirty="0">
                          <a:effectLst/>
                        </a:rPr>
                        <a:t>June 2023 Paper 3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68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58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49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38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27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17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>
                          <a:effectLst/>
                        </a:rPr>
                        <a:t>12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200">
                          <a:effectLst/>
                        </a:rPr>
                        <a:t>Mark Scheme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200" dirty="0">
                          <a:effectLst/>
                        </a:rPr>
                        <a:t>Model Solutions</a:t>
                      </a:r>
                    </a:p>
                  </a:txBody>
                  <a:tcPr marL="6471" marR="6471" marT="4314" marB="4314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8171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5766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6. Additional Support: 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899592" y="1412776"/>
            <a:ext cx="7200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Maths </a:t>
            </a:r>
            <a:r>
              <a:rPr lang="en-GB" sz="2800" dirty="0" smtClean="0"/>
              <a:t>Clinic is on every Monday after school in G10 from 3:10-4pm.</a:t>
            </a:r>
          </a:p>
          <a:p>
            <a:endParaRPr lang="en-GB" sz="2800" dirty="0"/>
          </a:p>
          <a:p>
            <a:r>
              <a:rPr lang="en-GB" sz="2800" dirty="0" smtClean="0"/>
              <a:t>Students bring their own work or topics they need help with and sixth form prefects will support them.</a:t>
            </a:r>
          </a:p>
        </p:txBody>
      </p:sp>
    </p:spTree>
    <p:extLst>
      <p:ext uri="{BB962C8B-B14F-4D97-AF65-F5344CB8AC3E}">
        <p14:creationId xmlns:p14="http://schemas.microsoft.com/office/powerpoint/2010/main" val="239693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  <a:r>
              <a:rPr lang="en-GB" sz="3200" dirty="0" smtClean="0"/>
              <a:t>. Equipment: 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899592" y="1412776"/>
            <a:ext cx="7200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All students are required to bring the following pieces of equipment to every maths lesson and will require these for their exams: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Pencil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Ruler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Rubber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Calculator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Protractor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Pair of compasses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177999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  <a:r>
              <a:rPr lang="en-GB" sz="3200" dirty="0" smtClean="0"/>
              <a:t>. </a:t>
            </a:r>
            <a:r>
              <a:rPr lang="en-GB" sz="3200" dirty="0" smtClean="0"/>
              <a:t>Exam Dates: 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899592" y="1412776"/>
            <a:ext cx="73448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Maths Paper 1 (Non-calculator)</a:t>
            </a:r>
          </a:p>
          <a:p>
            <a:r>
              <a:rPr lang="en-GB" sz="3200" dirty="0" smtClean="0">
                <a:solidFill>
                  <a:srgbClr val="0070C0"/>
                </a:solidFill>
              </a:rPr>
              <a:t>Thursday 16</a:t>
            </a:r>
            <a:r>
              <a:rPr lang="en-GB" sz="3200" baseline="30000" dirty="0" smtClean="0">
                <a:solidFill>
                  <a:srgbClr val="0070C0"/>
                </a:solidFill>
              </a:rPr>
              <a:t>th</a:t>
            </a:r>
            <a:r>
              <a:rPr lang="en-GB" sz="3200" dirty="0" smtClean="0">
                <a:solidFill>
                  <a:srgbClr val="0070C0"/>
                </a:solidFill>
              </a:rPr>
              <a:t> May 2024 – 8.30am</a:t>
            </a:r>
          </a:p>
          <a:p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0070C0"/>
                </a:solidFill>
              </a:rPr>
              <a:t>Maths Paper 2 (Calculator)</a:t>
            </a:r>
          </a:p>
          <a:p>
            <a:r>
              <a:rPr lang="en-GB" sz="3200" dirty="0" smtClean="0">
                <a:solidFill>
                  <a:srgbClr val="0070C0"/>
                </a:solidFill>
              </a:rPr>
              <a:t>Monday 3</a:t>
            </a:r>
            <a:r>
              <a:rPr lang="en-GB" sz="3200" baseline="30000" dirty="0" smtClean="0">
                <a:solidFill>
                  <a:srgbClr val="0070C0"/>
                </a:solidFill>
              </a:rPr>
              <a:t>rd</a:t>
            </a:r>
            <a:r>
              <a:rPr lang="en-GB" sz="3200" dirty="0" smtClean="0">
                <a:solidFill>
                  <a:srgbClr val="0070C0"/>
                </a:solidFill>
              </a:rPr>
              <a:t> June 2024 – 8.30am</a:t>
            </a:r>
          </a:p>
          <a:p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0070C0"/>
                </a:solidFill>
              </a:rPr>
              <a:t>Maths Paper 3 (Calculator)</a:t>
            </a:r>
          </a:p>
          <a:p>
            <a:r>
              <a:rPr lang="en-GB" sz="3200" dirty="0" smtClean="0">
                <a:solidFill>
                  <a:srgbClr val="0070C0"/>
                </a:solidFill>
              </a:rPr>
              <a:t>Monday 10</a:t>
            </a:r>
            <a:r>
              <a:rPr lang="en-GB" sz="3200" baseline="30000" dirty="0" smtClean="0">
                <a:solidFill>
                  <a:srgbClr val="0070C0"/>
                </a:solidFill>
              </a:rPr>
              <a:t>th</a:t>
            </a:r>
            <a:r>
              <a:rPr lang="en-GB" sz="3200" dirty="0" smtClean="0">
                <a:solidFill>
                  <a:srgbClr val="0070C0"/>
                </a:solidFill>
              </a:rPr>
              <a:t> June 2024 – 8.30am</a:t>
            </a:r>
          </a:p>
        </p:txBody>
      </p:sp>
    </p:spTree>
    <p:extLst>
      <p:ext uri="{BB962C8B-B14F-4D97-AF65-F5344CB8AC3E}">
        <p14:creationId xmlns:p14="http://schemas.microsoft.com/office/powerpoint/2010/main" val="408515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1045</Words>
  <Application>Microsoft Office PowerPoint</Application>
  <PresentationFormat>On-screen Show (4:3)</PresentationFormat>
  <Paragraphs>494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Edexcel GCSE Higher 9-1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Aparna M</dc:creator>
  <cp:lastModifiedBy>Mani_A</cp:lastModifiedBy>
  <cp:revision>91</cp:revision>
  <dcterms:created xsi:type="dcterms:W3CDTF">2019-01-06T15:57:01Z</dcterms:created>
  <dcterms:modified xsi:type="dcterms:W3CDTF">2023-11-08T09:49:48Z</dcterms:modified>
</cp:coreProperties>
</file>