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</p:sldIdLst>
  <p:sldSz cy="6858000" cx="9144000"/>
  <p:notesSz cx="6858000" cy="9144000"/>
  <p:embeddedFontLst>
    <p:embeddedFont>
      <p:font typeface="Candara"/>
      <p:regular r:id="rId29"/>
      <p:bold r:id="rId30"/>
      <p:italic r:id="rId31"/>
      <p:boldItalic r:id="rId32"/>
    </p:embeddedFont>
    <p:embeddedFont>
      <p:font typeface="Gill Sans"/>
      <p:regular r:id="rId33"/>
      <p:bold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C63D1ED-2CF3-4077-A8F3-88795A1D1CF7}">
  <a:tblStyle styleId="{7C63D1ED-2CF3-4077-A8F3-88795A1D1CF7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accent2">
              <a:alpha val="40000"/>
            </a:schemeClr>
          </a:solidFill>
        </a:fill>
      </a:tcStyle>
    </a:band1H>
    <a:band2H>
      <a:tcTxStyle/>
    </a:band2H>
    <a:band1V>
      <a:tcTxStyle/>
      <a:tcStyle>
        <a:tcBdr>
          <a:top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TxStyle/>
    </a:band2V>
    <a:lastCol>
      <a:tcTxStyle b="on" i="off"/>
      <a:tcStyle>
        <a:tcBdr>
          <a:lef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lastCol>
    <a:firstCol>
      <a:tcTxStyle b="on" i="off"/>
      <a:tcStyle>
        <a:tcBdr>
          <a:lef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firstCol>
    <a:lastRow>
      <a:tcTxStyle b="on" i="off"/>
      <a:tcStyle>
        <a:tcBdr>
          <a:lef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>
          <a:lef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chemeClr val="accent2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Candara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Candara-italic.fntdata"/><Relationship Id="rId30" Type="http://schemas.openxmlformats.org/officeDocument/2006/relationships/font" Target="fonts/Candara-bold.fntdata"/><Relationship Id="rId11" Type="http://schemas.openxmlformats.org/officeDocument/2006/relationships/slide" Target="slides/slide5.xml"/><Relationship Id="rId33" Type="http://schemas.openxmlformats.org/officeDocument/2006/relationships/font" Target="fonts/GillSans-regular.fntdata"/><Relationship Id="rId10" Type="http://schemas.openxmlformats.org/officeDocument/2006/relationships/slide" Target="slides/slide4.xml"/><Relationship Id="rId32" Type="http://schemas.openxmlformats.org/officeDocument/2006/relationships/font" Target="fonts/Candara-bold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34" Type="http://schemas.openxmlformats.org/officeDocument/2006/relationships/font" Target="fonts/GillSans-bold.fnt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96e071d82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g296e071d825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96e071d825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g296e071d825_0_3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96e071d825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g296e071d825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96e071d825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296e071d825_0_2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96e071d82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g296e071d825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96e071d825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g296e071d825_0_3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296e071d825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g296e071d825_0_6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96e071d825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g296e071d825_0_7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96e071d825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g296e071d825_0_5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96e071d825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g296e071d825_0_5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96e071d825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g296e071d825_0_6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96e071d825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g296e071d825_0_4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96e071d825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g296e071d825_0_7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fmla="val 1272" name="adj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20" name="Google Shape;20;p2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21" name="Google Shape;21;p2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6" name="Google Shape;26;p2"/>
          <p:cNvSpPr txBox="1"/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"/>
          <p:cNvSpPr txBox="1"/>
          <p:nvPr>
            <p:ph idx="1" type="subTitle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8" name="Google Shape;28;p2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 txBox="1"/>
          <p:nvPr>
            <p:ph idx="1" type="body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" name="Google Shape;33;p3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3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2" name="Google Shape;42;p4"/>
          <p:cNvSpPr txBox="1"/>
          <p:nvPr>
            <p:ph idx="1" type="body"/>
          </p:nvPr>
        </p:nvSpPr>
        <p:spPr>
          <a:xfrm>
            <a:off x="676655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43" name="Google Shape;43;p4"/>
          <p:cNvSpPr txBox="1"/>
          <p:nvPr>
            <p:ph idx="2" type="body"/>
          </p:nvPr>
        </p:nvSpPr>
        <p:spPr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5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fmla="val 1272" name="adj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1" name="Google Shape;51;p6"/>
          <p:cNvSpPr/>
          <p:nvPr/>
        </p:nvSpPr>
        <p:spPr>
          <a:xfrm>
            <a:off x="6047438" y="4203592"/>
            <a:ext cx="2876429" cy="714026"/>
          </a:xfrm>
          <a:custGeom>
            <a:rect b="b" l="l" r="r" t="t"/>
            <a:pathLst>
              <a:path extrusionOk="0" h="640" w="2706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627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2" name="Google Shape;52;p6"/>
          <p:cNvSpPr/>
          <p:nvPr/>
        </p:nvSpPr>
        <p:spPr>
          <a:xfrm>
            <a:off x="2619320" y="4075290"/>
            <a:ext cx="5544515" cy="850138"/>
          </a:xfrm>
          <a:custGeom>
            <a:rect b="b" l="l" r="r" t="t"/>
            <a:pathLst>
              <a:path extrusionOk="0" h="762" w="5216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3" name="Google Shape;53;p6"/>
          <p:cNvSpPr/>
          <p:nvPr/>
        </p:nvSpPr>
        <p:spPr>
          <a:xfrm>
            <a:off x="2828728" y="4087562"/>
            <a:ext cx="5467980" cy="774272"/>
          </a:xfrm>
          <a:custGeom>
            <a:rect b="b" l="l" r="r" t="t"/>
            <a:pathLst>
              <a:path extrusionOk="0" h="694" w="514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4" name="Google Shape;54;p6"/>
          <p:cNvSpPr/>
          <p:nvPr/>
        </p:nvSpPr>
        <p:spPr>
          <a:xfrm>
            <a:off x="5609489" y="4074174"/>
            <a:ext cx="3308000" cy="651549"/>
          </a:xfrm>
          <a:custGeom>
            <a:rect b="b" l="l" r="r" t="t"/>
            <a:pathLst>
              <a:path extrusionOk="0" h="584" w="3112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5" name="Google Shape;55;p6"/>
          <p:cNvSpPr/>
          <p:nvPr/>
        </p:nvSpPr>
        <p:spPr>
          <a:xfrm>
            <a:off x="211665" y="4058555"/>
            <a:ext cx="8723376" cy="1329874"/>
          </a:xfrm>
          <a:custGeom>
            <a:rect b="b" l="l" r="r" t="t"/>
            <a:pathLst>
              <a:path extrusionOk="0" h="1192" w="8196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6"/>
          <p:cNvSpPr txBox="1"/>
          <p:nvPr>
            <p:ph type="title"/>
          </p:nvPr>
        </p:nvSpPr>
        <p:spPr>
          <a:xfrm>
            <a:off x="690032" y="2463560"/>
            <a:ext cx="7772400" cy="15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" type="body"/>
          </p:nvPr>
        </p:nvSpPr>
        <p:spPr>
          <a:xfrm>
            <a:off x="1367365" y="1437448"/>
            <a:ext cx="6417734" cy="939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8" name="Google Shape;58;p6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6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6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7"/>
          <p:cNvSpPr txBox="1"/>
          <p:nvPr>
            <p:ph idx="1" type="body"/>
          </p:nvPr>
        </p:nvSpPr>
        <p:spPr>
          <a:xfrm>
            <a:off x="676656" y="2678114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64" name="Google Shape;64;p7"/>
          <p:cNvSpPr txBox="1"/>
          <p:nvPr>
            <p:ph idx="2" type="body"/>
          </p:nvPr>
        </p:nvSpPr>
        <p:spPr>
          <a:xfrm>
            <a:off x="677332" y="3429000"/>
            <a:ext cx="3820055" cy="2697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indent="-330200" lvl="5" marL="2743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indent="-330200" lvl="6" marL="32004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indent="-330200" lvl="8" marL="41148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/>
        </p:txBody>
      </p:sp>
      <p:sp>
        <p:nvSpPr>
          <p:cNvPr id="65" name="Google Shape;65;p7"/>
          <p:cNvSpPr txBox="1"/>
          <p:nvPr>
            <p:ph idx="3" type="body"/>
          </p:nvPr>
        </p:nvSpPr>
        <p:spPr>
          <a:xfrm>
            <a:off x="4648200" y="2678113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b="0" i="0" sz="24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66" name="Google Shape;66;p7"/>
          <p:cNvSpPr txBox="1"/>
          <p:nvPr>
            <p:ph idx="4" type="body"/>
          </p:nvPr>
        </p:nvSpPr>
        <p:spPr>
          <a:xfrm>
            <a:off x="4645025" y="3429000"/>
            <a:ext cx="3822192" cy="2697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indent="-330200" lvl="5" marL="2743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indent="-330200" lvl="6" marL="32004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indent="-330200" lvl="8" marL="41148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/>
        </p:txBody>
      </p:sp>
      <p:sp>
        <p:nvSpPr>
          <p:cNvPr id="67" name="Google Shape;67;p7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fmla="val 7136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2" name="Google Shape;72;p8"/>
          <p:cNvGrpSpPr/>
          <p:nvPr/>
        </p:nvGrpSpPr>
        <p:grpSpPr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3" name="Google Shape;73;p8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>
              <a:off x="-3905251" y="4294188"/>
              <a:ext cx="13027839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78" name="Google Shape;78;p8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8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8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9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fmla="val 7136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3" name="Google Shape;83;p9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9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6" name="Google Shape;86;p9"/>
          <p:cNvSpPr txBox="1"/>
          <p:nvPr>
            <p:ph idx="1" type="body"/>
          </p:nvPr>
        </p:nvSpPr>
        <p:spPr>
          <a:xfrm>
            <a:off x="914400" y="3581400"/>
            <a:ext cx="3352800" cy="19050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grpSp>
        <p:nvGrpSpPr>
          <p:cNvPr id="87" name="Google Shape;87;p9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88" name="Google Shape;88;p9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9" name="Google Shape;89;p9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0" name="Google Shape;90;p9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3" name="Google Shape;93;p9"/>
          <p:cNvSpPr txBox="1"/>
          <p:nvPr>
            <p:ph type="title"/>
          </p:nvPr>
        </p:nvSpPr>
        <p:spPr>
          <a:xfrm>
            <a:off x="914400" y="2286000"/>
            <a:ext cx="33528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9"/>
          <p:cNvSpPr txBox="1"/>
          <p:nvPr>
            <p:ph idx="2" type="body"/>
          </p:nvPr>
        </p:nvSpPr>
        <p:spPr>
          <a:xfrm>
            <a:off x="4651962" y="1828800"/>
            <a:ext cx="3904076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indent="-355600" lvl="5" marL="27432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indent="-355600" lvl="6" marL="32004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indent="-355600" lvl="7" marL="3657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indent="-355600" lvl="8" marL="41148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fmla="val 1272" name="adj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97" name="Google Shape;97;p10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98" name="Google Shape;98;p10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9" name="Google Shape;99;p10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0" name="Google Shape;100;p10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1" name="Google Shape;101;p10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2" name="Google Shape;102;p10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3" name="Google Shape;103;p10"/>
          <p:cNvSpPr txBox="1"/>
          <p:nvPr>
            <p:ph type="title"/>
          </p:nvPr>
        </p:nvSpPr>
        <p:spPr>
          <a:xfrm>
            <a:off x="4874155" y="338667"/>
            <a:ext cx="3812645" cy="24299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b="0" sz="280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0"/>
          <p:cNvSpPr txBox="1"/>
          <p:nvPr>
            <p:ph idx="1" type="body"/>
          </p:nvPr>
        </p:nvSpPr>
        <p:spPr>
          <a:xfrm>
            <a:off x="4868333" y="2785533"/>
            <a:ext cx="3818467" cy="24214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05" name="Google Shape;105;p10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0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0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8" name="Google Shape;108;p10"/>
          <p:cNvSpPr/>
          <p:nvPr>
            <p:ph idx="2" type="pic"/>
          </p:nvPr>
        </p:nvSpPr>
        <p:spPr>
          <a:xfrm>
            <a:off x="838200" y="1371600"/>
            <a:ext cx="3566160" cy="2926080"/>
          </a:xfrm>
          <a:prstGeom prst="roundRect">
            <a:avLst>
              <a:gd fmla="val 3924" name="adj"/>
            </a:avLst>
          </a:prstGeom>
          <a:solidFill>
            <a:schemeClr val="accent1"/>
          </a:solidFill>
          <a:ln>
            <a:noFill/>
          </a:ln>
          <a:effectLst>
            <a:reflection blurRad="0" dir="5400000" dist="5000" endA="0" endPos="30000" kx="0" rotWithShape="0" algn="bl" stA="30000" stPos="0" sy="-100000" ky="0"/>
          </a:effectLst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1"/>
          <p:cNvSpPr txBox="1"/>
          <p:nvPr>
            <p:ph idx="1" type="body"/>
          </p:nvPr>
        </p:nvSpPr>
        <p:spPr>
          <a:xfrm rot="5400000">
            <a:off x="2850886" y="696648"/>
            <a:ext cx="3450696" cy="74083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indent="-368300" lvl="1" marL="914400" algn="l"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12" name="Google Shape;112;p11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1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1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2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fmla="val 7136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12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12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120" name="Google Shape;120;p12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21" name="Google Shape;121;p12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2" name="Google Shape;122;p12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3" name="Google Shape;123;p12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4" name="Google Shape;124;p12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5" name="Google Shape;125;p12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26" name="Google Shape;126;p12"/>
          <p:cNvSpPr txBox="1"/>
          <p:nvPr>
            <p:ph type="title"/>
          </p:nvPr>
        </p:nvSpPr>
        <p:spPr>
          <a:xfrm rot="5400000">
            <a:off x="5414434" y="2662767"/>
            <a:ext cx="448733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12"/>
          <p:cNvSpPr txBox="1"/>
          <p:nvPr>
            <p:ph idx="1" type="body"/>
          </p:nvPr>
        </p:nvSpPr>
        <p:spPr>
          <a:xfrm rot="5400000">
            <a:off x="1223433" y="681567"/>
            <a:ext cx="4487334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indent="-368300" lvl="1" marL="91440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fmla="val 3362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" name="Google Shape;7;p1"/>
          <p:cNvGrpSpPr/>
          <p:nvPr/>
        </p:nvGrpSpPr>
        <p:grpSpPr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8" name="Google Shape;8;p1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-3905251" y="4294188"/>
              <a:ext cx="13027839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3" name="Google Shape;13;p1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b="0" i="0" sz="4400" u="none" cap="none" strike="noStrik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0" type="dt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1" type="ftr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0" lvl="1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indent="0" lvl="2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indent="0" lvl="3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indent="0" lvl="4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indent="0" lvl="5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indent="0" lvl="6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indent="0" lvl="7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indent="0" lvl="8" marL="0" marR="0" rtl="0" algn="ctr">
              <a:spcBef>
                <a:spcPts val="0"/>
              </a:spcBef>
              <a:buNone/>
              <a:defRPr b="0" sz="100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" name="Google Shape;17;p1"/>
          <p:cNvSpPr txBox="1"/>
          <p:nvPr>
            <p:ph idx="1" type="body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b="0" i="0" sz="2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368300" lvl="1" marL="914400" marR="0" rtl="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b="0" i="0" sz="22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b="0" i="0" sz="20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b="0" i="0" sz="18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b="0" i="0" sz="16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indent="-317500" lvl="5" marL="27432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indent="-317500" lvl="6" marL="32004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indent="-317500" lvl="7" marL="36576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indent="-317500" lvl="8" marL="41148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3"/>
          <p:cNvSpPr txBox="1"/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b="1" lang="en-GB">
                <a:latin typeface="Gill Sans"/>
                <a:ea typeface="Gill Sans"/>
                <a:cs typeface="Gill Sans"/>
                <a:sym typeface="Gill Sans"/>
              </a:rPr>
              <a:t>Preparing for MFL GCSE</a:t>
            </a:r>
            <a:endParaRPr b="1"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1979650" y="3556000"/>
            <a:ext cx="5359200" cy="147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b="1" lang="en-GB" sz="2600">
                <a:latin typeface="Gill Sans"/>
                <a:ea typeface="Gill Sans"/>
                <a:cs typeface="Gill Sans"/>
                <a:sym typeface="Gill Sans"/>
              </a:rPr>
              <a:t>Ms M Giglione (MGG)</a:t>
            </a:r>
            <a:endParaRPr b="1" sz="2600"/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b="1" lang="en-GB" sz="2600">
                <a:latin typeface="Gill Sans"/>
                <a:ea typeface="Gill Sans"/>
                <a:cs typeface="Gill Sans"/>
                <a:sym typeface="Gill Sans"/>
              </a:rPr>
              <a:t>Lead Teacher Key Stage 4</a:t>
            </a:r>
            <a:endParaRPr b="1" sz="2600"/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b="1" lang="en-GB" sz="26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giglione_m</a:t>
            </a:r>
            <a:r>
              <a:rPr b="1" lang="en-GB" sz="26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@bexleygs.co.uk </a:t>
            </a:r>
            <a:endParaRPr b="1" sz="26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34" name="Google Shape;13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44933" y="430858"/>
            <a:ext cx="2236718" cy="1555536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3"/>
          <p:cNvSpPr txBox="1"/>
          <p:nvPr/>
        </p:nvSpPr>
        <p:spPr>
          <a:xfrm>
            <a:off x="1041632" y="5988424"/>
            <a:ext cx="452545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4"/>
          <p:cNvSpPr txBox="1"/>
          <p:nvPr>
            <p:ph idx="1" type="body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 sz="3600" u="sng"/>
              <a:t>Aims: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Key Course Information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Key skills 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How best to prepare for the exams</a:t>
            </a:r>
            <a:endParaRPr sz="3600"/>
          </a:p>
        </p:txBody>
      </p:sp>
      <p:sp>
        <p:nvSpPr>
          <p:cNvPr id="141" name="Google Shape;141;p14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MFL GCSE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5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MFL GCSE</a:t>
            </a:r>
            <a:endParaRPr/>
          </a:p>
        </p:txBody>
      </p:sp>
      <p:sp>
        <p:nvSpPr>
          <p:cNvPr id="147" name="Google Shape;147;p15"/>
          <p:cNvSpPr txBox="1"/>
          <p:nvPr>
            <p:ph idx="1" type="body"/>
          </p:nvPr>
        </p:nvSpPr>
        <p:spPr>
          <a:xfrm>
            <a:off x="676655" y="1703294"/>
            <a:ext cx="3822192" cy="44231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 sz="3600" u="sng"/>
              <a:t>AQA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French 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German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Italian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Spanish</a:t>
            </a:r>
            <a:endParaRPr sz="3600"/>
          </a:p>
        </p:txBody>
      </p:sp>
      <p:sp>
        <p:nvSpPr>
          <p:cNvPr id="148" name="Google Shape;148;p15"/>
          <p:cNvSpPr txBox="1"/>
          <p:nvPr/>
        </p:nvSpPr>
        <p:spPr>
          <a:xfrm>
            <a:off x="923365" y="5441577"/>
            <a:ext cx="7693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6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MFL GCSE</a:t>
            </a:r>
            <a:endParaRPr/>
          </a:p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676655" y="1703294"/>
            <a:ext cx="3822300" cy="44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 sz="3600" u="sng"/>
              <a:t>AQA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French 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German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Italian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Spanish</a:t>
            </a:r>
            <a:endParaRPr sz="3600"/>
          </a:p>
        </p:txBody>
      </p:sp>
      <p:sp>
        <p:nvSpPr>
          <p:cNvPr id="155" name="Google Shape;155;p16"/>
          <p:cNvSpPr txBox="1"/>
          <p:nvPr>
            <p:ph idx="2" type="body"/>
          </p:nvPr>
        </p:nvSpPr>
        <p:spPr>
          <a:xfrm>
            <a:off x="4645152" y="2348752"/>
            <a:ext cx="3822300" cy="377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 sz="3600" u="sng"/>
              <a:t>Edexcel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Chinese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Japanese</a:t>
            </a:r>
            <a:endParaRPr/>
          </a:p>
          <a:p>
            <a:pPr indent="-274320" lvl="0" marL="274320" rtl="0" algn="l">
              <a:spcBef>
                <a:spcPts val="720"/>
              </a:spcBef>
              <a:spcAft>
                <a:spcPts val="0"/>
              </a:spcAft>
              <a:buSzPts val="3600"/>
              <a:buChar char="*"/>
            </a:pPr>
            <a:r>
              <a:rPr lang="en-GB" sz="3600"/>
              <a:t>Russian</a:t>
            </a:r>
            <a:endParaRPr sz="3600"/>
          </a:p>
        </p:txBody>
      </p:sp>
      <p:sp>
        <p:nvSpPr>
          <p:cNvPr id="156" name="Google Shape;156;p16"/>
          <p:cNvSpPr txBox="1"/>
          <p:nvPr/>
        </p:nvSpPr>
        <p:spPr>
          <a:xfrm>
            <a:off x="923365" y="5441577"/>
            <a:ext cx="7693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AQA &amp; Edexcel are extremely similar in both the format of their examinations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and what is required/expected from the candidate.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GB"/>
              <a:t>The 4 Exam Components</a:t>
            </a:r>
            <a:endParaRPr/>
          </a:p>
        </p:txBody>
      </p:sp>
      <p:graphicFrame>
        <p:nvGraphicFramePr>
          <p:cNvPr id="162" name="Google Shape;162;p17"/>
          <p:cNvGraphicFramePr/>
          <p:nvPr/>
        </p:nvGraphicFramePr>
        <p:xfrm>
          <a:off x="457200" y="2725271"/>
          <a:ext cx="3000000" cy="3000000"/>
        </p:xfrm>
        <a:graphic>
          <a:graphicData uri="http://schemas.openxmlformats.org/drawingml/2006/table">
            <a:tbl>
              <a:tblPr bandRow="1" firstRow="1">
                <a:gradFill>
                  <a:gsLst>
                    <a:gs pos="0">
                      <a:srgbClr val="FFFFFF"/>
                    </a:gs>
                    <a:gs pos="44000">
                      <a:srgbClr val="A8BFEB"/>
                    </a:gs>
                    <a:gs pos="100000">
                      <a:srgbClr val="5283D1"/>
                    </a:gs>
                  </a:gsLst>
                  <a:lin ang="5400000" scaled="0"/>
                </a:gradFill>
                <a:tableStyleId>{7C63D1ED-2CF3-4077-A8F3-88795A1D1CF7}</a:tableStyleId>
              </a:tblPr>
              <a:tblGrid>
                <a:gridCol w="4182025"/>
                <a:gridCol w="4182025"/>
              </a:tblGrid>
              <a:tr h="423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PRODUCTION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684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66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8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GB"/>
              <a:t>The 4 Exam Components</a:t>
            </a:r>
            <a:endParaRPr/>
          </a:p>
        </p:txBody>
      </p:sp>
      <p:graphicFrame>
        <p:nvGraphicFramePr>
          <p:cNvPr id="168" name="Google Shape;168;p18"/>
          <p:cNvGraphicFramePr/>
          <p:nvPr/>
        </p:nvGraphicFramePr>
        <p:xfrm>
          <a:off x="457200" y="2725271"/>
          <a:ext cx="3000000" cy="3000000"/>
        </p:xfrm>
        <a:graphic>
          <a:graphicData uri="http://schemas.openxmlformats.org/drawingml/2006/table">
            <a:tbl>
              <a:tblPr bandRow="1" firstRow="1">
                <a:gradFill>
                  <a:gsLst>
                    <a:gs pos="0">
                      <a:srgbClr val="FFFFFF"/>
                    </a:gs>
                    <a:gs pos="44000">
                      <a:srgbClr val="A8BFEB"/>
                    </a:gs>
                    <a:gs pos="100000">
                      <a:srgbClr val="5283D1"/>
                    </a:gs>
                  </a:gsLst>
                  <a:lin ang="5400012" scaled="0"/>
                </a:gradFill>
                <a:tableStyleId>{7C63D1ED-2CF3-4077-A8F3-88795A1D1CF7}</a:tableStyleId>
              </a:tblPr>
              <a:tblGrid>
                <a:gridCol w="4182025"/>
                <a:gridCol w="4182025"/>
              </a:tblGrid>
              <a:tr h="423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PRODUCTION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684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Speaking (Paper 2)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Role Play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Photo Presentation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General Conversation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66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69" name="Google Shape;169;p18"/>
          <p:cNvSpPr/>
          <p:nvPr/>
        </p:nvSpPr>
        <p:spPr>
          <a:xfrm>
            <a:off x="2384611" y="2842285"/>
            <a:ext cx="2330802" cy="599400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10-12min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9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GB"/>
              <a:t>The 4 Exam Components</a:t>
            </a:r>
            <a:endParaRPr/>
          </a:p>
        </p:txBody>
      </p:sp>
      <p:graphicFrame>
        <p:nvGraphicFramePr>
          <p:cNvPr id="175" name="Google Shape;175;p19"/>
          <p:cNvGraphicFramePr/>
          <p:nvPr/>
        </p:nvGraphicFramePr>
        <p:xfrm>
          <a:off x="457200" y="2725271"/>
          <a:ext cx="3000000" cy="3000000"/>
        </p:xfrm>
        <a:graphic>
          <a:graphicData uri="http://schemas.openxmlformats.org/drawingml/2006/table">
            <a:tbl>
              <a:tblPr bandRow="1" firstRow="1">
                <a:gradFill>
                  <a:gsLst>
                    <a:gs pos="0">
                      <a:srgbClr val="FFFFFF"/>
                    </a:gs>
                    <a:gs pos="44000">
                      <a:srgbClr val="A8BFEB"/>
                    </a:gs>
                    <a:gs pos="100000">
                      <a:srgbClr val="5283D1"/>
                    </a:gs>
                  </a:gsLst>
                  <a:lin ang="5400012" scaled="0"/>
                </a:gradFill>
                <a:tableStyleId>{7C63D1ED-2CF3-4077-A8F3-88795A1D1CF7}</a:tableStyleId>
              </a:tblPr>
              <a:tblGrid>
                <a:gridCol w="4182025"/>
                <a:gridCol w="4182025"/>
              </a:tblGrid>
              <a:tr h="423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PRODUCTION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684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Speaking (Paper 2)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Role Play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Photo Presentation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General Conversation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66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Writing (Paper 4)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Short</a:t>
                      </a:r>
                      <a:r>
                        <a:rPr lang="en-GB" sz="1800"/>
                        <a:t> translation (into MFL)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90 word task (with support)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150 word task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76" name="Google Shape;176;p19"/>
          <p:cNvSpPr/>
          <p:nvPr/>
        </p:nvSpPr>
        <p:spPr>
          <a:xfrm>
            <a:off x="2384611" y="2842285"/>
            <a:ext cx="2330802" cy="599400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10-12min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7" name="Google Shape;177;p19"/>
          <p:cNvSpPr/>
          <p:nvPr/>
        </p:nvSpPr>
        <p:spPr>
          <a:xfrm>
            <a:off x="2456328" y="4630360"/>
            <a:ext cx="1640520" cy="553554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1hr15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GB"/>
              <a:t>The 4 Exam Components</a:t>
            </a:r>
            <a:endParaRPr/>
          </a:p>
        </p:txBody>
      </p:sp>
      <p:graphicFrame>
        <p:nvGraphicFramePr>
          <p:cNvPr id="183" name="Google Shape;183;p20"/>
          <p:cNvGraphicFramePr/>
          <p:nvPr/>
        </p:nvGraphicFramePr>
        <p:xfrm>
          <a:off x="457200" y="2725271"/>
          <a:ext cx="3000000" cy="3000000"/>
        </p:xfrm>
        <a:graphic>
          <a:graphicData uri="http://schemas.openxmlformats.org/drawingml/2006/table">
            <a:tbl>
              <a:tblPr bandRow="1" firstRow="1">
                <a:gradFill>
                  <a:gsLst>
                    <a:gs pos="0">
                      <a:srgbClr val="FFFFFF"/>
                    </a:gs>
                    <a:gs pos="44000">
                      <a:srgbClr val="A8BFEB"/>
                    </a:gs>
                    <a:gs pos="100000">
                      <a:srgbClr val="5283D1"/>
                    </a:gs>
                  </a:gsLst>
                  <a:lin ang="5400012" scaled="0"/>
                </a:gradFill>
                <a:tableStyleId>{7C63D1ED-2CF3-4077-A8F3-88795A1D1CF7}</a:tableStyleId>
              </a:tblPr>
              <a:tblGrid>
                <a:gridCol w="4182025"/>
                <a:gridCol w="4182025"/>
              </a:tblGrid>
              <a:tr h="423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PRODUCTION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684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Speaking (Paper 2)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Role Play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Photo Presentation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General Conversation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66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Writing (Paper 4)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Short</a:t>
                      </a:r>
                      <a:r>
                        <a:rPr lang="en-GB" sz="1800"/>
                        <a:t> translation (into MFL)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90 word task (with support)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150 word task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Reading (Paper 3)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 answers in English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 answers in MFL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Short translation (into English)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84" name="Google Shape;184;p20"/>
          <p:cNvSpPr/>
          <p:nvPr/>
        </p:nvSpPr>
        <p:spPr>
          <a:xfrm>
            <a:off x="2384611" y="2842285"/>
            <a:ext cx="2330802" cy="599400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10-12min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5" name="Google Shape;185;p20"/>
          <p:cNvSpPr/>
          <p:nvPr/>
        </p:nvSpPr>
        <p:spPr>
          <a:xfrm>
            <a:off x="2456328" y="4630360"/>
            <a:ext cx="1640520" cy="553554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1hr15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6" name="Google Shape;186;p20"/>
          <p:cNvSpPr/>
          <p:nvPr/>
        </p:nvSpPr>
        <p:spPr>
          <a:xfrm>
            <a:off x="6831105" y="4574512"/>
            <a:ext cx="1640520" cy="564624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1hr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1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GB"/>
              <a:t>The 4 Exam Components</a:t>
            </a:r>
            <a:endParaRPr/>
          </a:p>
        </p:txBody>
      </p:sp>
      <p:graphicFrame>
        <p:nvGraphicFramePr>
          <p:cNvPr id="192" name="Google Shape;192;p21"/>
          <p:cNvGraphicFramePr/>
          <p:nvPr/>
        </p:nvGraphicFramePr>
        <p:xfrm>
          <a:off x="457200" y="2725271"/>
          <a:ext cx="3000000" cy="3000000"/>
        </p:xfrm>
        <a:graphic>
          <a:graphicData uri="http://schemas.openxmlformats.org/drawingml/2006/table">
            <a:tbl>
              <a:tblPr bandRow="1" firstRow="1">
                <a:gradFill>
                  <a:gsLst>
                    <a:gs pos="0">
                      <a:srgbClr val="FFFFFF"/>
                    </a:gs>
                    <a:gs pos="44000">
                      <a:srgbClr val="A8BFEB"/>
                    </a:gs>
                    <a:gs pos="100000">
                      <a:srgbClr val="5283D1"/>
                    </a:gs>
                  </a:gsLst>
                  <a:lin ang="5400012" scaled="0"/>
                </a:gradFill>
                <a:tableStyleId>{7C63D1ED-2CF3-4077-A8F3-88795A1D1CF7}</a:tableStyleId>
              </a:tblPr>
              <a:tblGrid>
                <a:gridCol w="4182025"/>
                <a:gridCol w="4182025"/>
              </a:tblGrid>
              <a:tr h="423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PRODUCTION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684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Speaking (Paper 2)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Role Play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Photo Presentation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General Conversation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Listening (Paper 1)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Comprehension, answers in English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Comprehension, answers in MFL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66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Writing (Paper 4)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Short</a:t>
                      </a:r>
                      <a:r>
                        <a:rPr lang="en-GB" sz="1800"/>
                        <a:t> translation (into MFL)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90 word task (with support)</a:t>
                      </a:r>
                      <a:endParaRPr/>
                    </a:p>
                    <a:p>
                      <a:pPr indent="-285750" lvl="0" marL="2857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150 word task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Reading (Paper 3)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 answers in English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Comprehension answers in MFL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Short translation (into English)</a:t>
                      </a:r>
                      <a:endParaRPr/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25%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93" name="Google Shape;193;p21"/>
          <p:cNvSpPr/>
          <p:nvPr/>
        </p:nvSpPr>
        <p:spPr>
          <a:xfrm>
            <a:off x="2384611" y="2842285"/>
            <a:ext cx="2330802" cy="599400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10-12min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4" name="Google Shape;194;p21"/>
          <p:cNvSpPr/>
          <p:nvPr/>
        </p:nvSpPr>
        <p:spPr>
          <a:xfrm>
            <a:off x="2456328" y="4630360"/>
            <a:ext cx="1640520" cy="553554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1hr15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5" name="Google Shape;195;p21"/>
          <p:cNvSpPr/>
          <p:nvPr/>
        </p:nvSpPr>
        <p:spPr>
          <a:xfrm>
            <a:off x="6831105" y="2802546"/>
            <a:ext cx="1990170" cy="616302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45 min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6" name="Google Shape;196;p21"/>
          <p:cNvSpPr/>
          <p:nvPr/>
        </p:nvSpPr>
        <p:spPr>
          <a:xfrm>
            <a:off x="6831105" y="4574512"/>
            <a:ext cx="1640520" cy="564624"/>
          </a:xfrm>
          <a:prstGeom prst="irregularSeal2">
            <a:avLst/>
          </a:prstGeom>
          <a:solidFill>
            <a:schemeClr val="accent1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1hr</a:t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2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2" name="Google Shape;202;p22"/>
          <p:cNvSpPr txBox="1"/>
          <p:nvPr/>
        </p:nvSpPr>
        <p:spPr>
          <a:xfrm>
            <a:off x="203425" y="3273043"/>
            <a:ext cx="4218000" cy="10893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23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 b="1" sz="1900"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23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 sz="1900"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2"/>
          <p:cNvSpPr txBox="1"/>
          <p:nvPr/>
        </p:nvSpPr>
        <p:spPr>
          <a:xfrm>
            <a:off x="4801300" y="3273053"/>
            <a:ext cx="4083300" cy="10893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22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Comprehension Skills </a:t>
            </a:r>
            <a:endParaRPr b="1" sz="1800"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22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(listening &amp; reading)</a:t>
            </a:r>
            <a:endParaRPr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3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4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15" name="Google Shape;215;p24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5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21" name="Google Shape;221;p25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Develop ideas relating to the topics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Sequence ideas logically &amp; clearly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6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27" name="Google Shape;227;p26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Develop ideas relating to the topics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Sequence ideas logically &amp; clearly</a:t>
            </a:r>
            <a:endParaRPr/>
          </a:p>
        </p:txBody>
      </p:sp>
      <p:sp>
        <p:nvSpPr>
          <p:cNvPr id="228" name="Google Shape;228;p26"/>
          <p:cNvSpPr/>
          <p:nvPr/>
        </p:nvSpPr>
        <p:spPr>
          <a:xfrm>
            <a:off x="5033925" y="3308800"/>
            <a:ext cx="3591600" cy="2135100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Candara"/>
                <a:ea typeface="Candara"/>
                <a:cs typeface="Candara"/>
                <a:sym typeface="Candara"/>
              </a:rPr>
              <a:t>Masterdoc / Speaking booklet</a:t>
            </a:r>
            <a:endParaRPr b="1" sz="2000"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7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34" name="Google Shape;234;p27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Develop ideas relating to the topics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Sequence ideas logically &amp; clearly</a:t>
            </a:r>
            <a:endParaRPr/>
          </a:p>
        </p:txBody>
      </p:sp>
      <p:sp>
        <p:nvSpPr>
          <p:cNvPr id="235" name="Google Shape;235;p27"/>
          <p:cNvSpPr/>
          <p:nvPr/>
        </p:nvSpPr>
        <p:spPr>
          <a:xfrm>
            <a:off x="5033925" y="3308800"/>
            <a:ext cx="3591600" cy="2135100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Candara"/>
                <a:ea typeface="Candara"/>
                <a:cs typeface="Candara"/>
                <a:sym typeface="Candara"/>
              </a:rPr>
              <a:t>Masterdoc / Speaking booklet</a:t>
            </a:r>
            <a:endParaRPr b="1" sz="2000"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Candara"/>
                <a:ea typeface="Candara"/>
                <a:cs typeface="Candara"/>
                <a:sym typeface="Candara"/>
              </a:rPr>
              <a:t>KS4 CLG</a:t>
            </a:r>
            <a:endParaRPr b="1" sz="17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8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1" name="Google Shape;241;p28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Develop ideas relating to the topics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Sequence ideas logically &amp; clearly</a:t>
            </a:r>
            <a:endParaRPr/>
          </a:p>
        </p:txBody>
      </p:sp>
      <p:sp>
        <p:nvSpPr>
          <p:cNvPr id="242" name="Google Shape;242;p28"/>
          <p:cNvSpPr/>
          <p:nvPr/>
        </p:nvSpPr>
        <p:spPr>
          <a:xfrm>
            <a:off x="5033925" y="3308800"/>
            <a:ext cx="3591600" cy="2135100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Candara"/>
                <a:ea typeface="Candara"/>
                <a:cs typeface="Candara"/>
                <a:sym typeface="Candara"/>
              </a:rPr>
              <a:t>Masterdoc / Speaking booklet</a:t>
            </a:r>
            <a:endParaRPr b="1" sz="2000"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Candara"/>
                <a:ea typeface="Candara"/>
                <a:cs typeface="Candara"/>
                <a:sym typeface="Candara"/>
              </a:rPr>
              <a:t>KS4 CLG</a:t>
            </a:r>
            <a:endParaRPr b="1" sz="2000"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Candara"/>
                <a:ea typeface="Candara"/>
                <a:cs typeface="Candara"/>
                <a:sym typeface="Candara"/>
              </a:rPr>
              <a:t>Memrise</a:t>
            </a:r>
            <a:endParaRPr b="1" sz="17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9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8" name="Google Shape;248;p29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Develop ideas relating to the topics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Sequence ideas logically &amp; clearly</a:t>
            </a:r>
            <a:endParaRPr/>
          </a:p>
        </p:txBody>
      </p:sp>
      <p:sp>
        <p:nvSpPr>
          <p:cNvPr id="249" name="Google Shape;249;p29"/>
          <p:cNvSpPr txBox="1"/>
          <p:nvPr/>
        </p:nvSpPr>
        <p:spPr>
          <a:xfrm>
            <a:off x="4787152" y="2761131"/>
            <a:ext cx="4083300" cy="225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Comprehension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(listening &amp; reading)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0"/>
          <p:cNvSpPr txBox="1"/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What do you need to be able to do?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5" name="Google Shape;255;p30"/>
          <p:cNvSpPr txBox="1"/>
          <p:nvPr/>
        </p:nvSpPr>
        <p:spPr>
          <a:xfrm>
            <a:off x="259976" y="2339790"/>
            <a:ext cx="4218000" cy="381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Production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(spoken &amp; written)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Language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Have accurate sentence construction 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a variety of tenses accurately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Use nice vocabulary</a:t>
            </a:r>
            <a:endParaRPr/>
          </a:p>
          <a:p>
            <a:pPr indent="0" lvl="0" marL="0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b="1"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Content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Develop ideas relating to the topics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Sequence ideas logically &amp; clearly</a:t>
            </a:r>
            <a:endParaRPr/>
          </a:p>
        </p:txBody>
      </p:sp>
      <p:sp>
        <p:nvSpPr>
          <p:cNvPr id="256" name="Google Shape;256;p30"/>
          <p:cNvSpPr txBox="1"/>
          <p:nvPr/>
        </p:nvSpPr>
        <p:spPr>
          <a:xfrm>
            <a:off x="4787152" y="2761131"/>
            <a:ext cx="4083300" cy="2259000"/>
          </a:xfrm>
          <a:prstGeom prst="rect">
            <a:avLst/>
          </a:prstGeom>
          <a:solidFill>
            <a:srgbClr val="D4F0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 u="sng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Key Comprehension Skills 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(listening &amp; reading)</a:t>
            </a:r>
            <a:endParaRPr/>
          </a:p>
          <a:p>
            <a:pPr indent="0" lvl="0" marL="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2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Recognise key words/expressions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Recognise time frames</a:t>
            </a:r>
            <a:endParaRPr/>
          </a:p>
          <a:p>
            <a:pPr indent="-274320" lvl="0" marL="27432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</a:pPr>
            <a:r>
              <a:rPr lang="en-GB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Recognise meaning, despite inclusion of unfamiliar language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1"/>
          <p:cNvSpPr txBox="1"/>
          <p:nvPr>
            <p:ph idx="1" type="body"/>
          </p:nvPr>
        </p:nvSpPr>
        <p:spPr>
          <a:xfrm>
            <a:off x="511493" y="1885393"/>
            <a:ext cx="4928098" cy="39834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GB" u="sng">
                <a:latin typeface="Gill Sans"/>
                <a:ea typeface="Gill Sans"/>
                <a:cs typeface="Gill Sans"/>
                <a:sym typeface="Gill Sans"/>
              </a:rPr>
              <a:t>Key Skills</a:t>
            </a:r>
            <a:endParaRPr b="1">
              <a:latin typeface="Gill Sans"/>
              <a:ea typeface="Gill Sans"/>
              <a:cs typeface="Gill Sans"/>
              <a:sym typeface="Gill Sans"/>
            </a:endParaRPr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Have </a:t>
            </a:r>
            <a:r>
              <a:rPr b="1" lang="en-GB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accurate</a:t>
            </a: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 sentence construction </a:t>
            </a:r>
            <a:endParaRPr/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Use a variety of </a:t>
            </a:r>
            <a:r>
              <a:rPr b="1" lang="en-GB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tenses accurately</a:t>
            </a:r>
            <a:endParaRPr b="1">
              <a:solidFill>
                <a:srgbClr val="FF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Use nice </a:t>
            </a:r>
            <a:r>
              <a:rPr b="1" lang="en-GB">
                <a:solidFill>
                  <a:srgbClr val="7030A0"/>
                </a:solidFill>
                <a:latin typeface="Gill Sans"/>
                <a:ea typeface="Gill Sans"/>
                <a:cs typeface="Gill Sans"/>
                <a:sym typeface="Gill Sans"/>
              </a:rPr>
              <a:t>vocabulary</a:t>
            </a:r>
            <a:endParaRPr/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Develop </a:t>
            </a:r>
            <a:r>
              <a:rPr b="1" lang="en-GB">
                <a:solidFill>
                  <a:srgbClr val="00B050"/>
                </a:solidFill>
                <a:latin typeface="Gill Sans"/>
                <a:ea typeface="Gill Sans"/>
                <a:cs typeface="Gill Sans"/>
                <a:sym typeface="Gill Sans"/>
              </a:rPr>
              <a:t>ideas</a:t>
            </a:r>
            <a:r>
              <a:rPr lang="en-GB">
                <a:solidFill>
                  <a:srgbClr val="00B050"/>
                </a:solidFill>
                <a:latin typeface="Gill Sans"/>
                <a:ea typeface="Gill Sans"/>
                <a:cs typeface="Gill Sans"/>
                <a:sym typeface="Gill Sans"/>
              </a:rPr>
              <a:t> </a:t>
            </a: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relating to the topics</a:t>
            </a:r>
            <a:endParaRPr/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Sequence </a:t>
            </a:r>
            <a:r>
              <a:rPr b="1" lang="en-GB">
                <a:solidFill>
                  <a:srgbClr val="00B050"/>
                </a:solidFill>
                <a:latin typeface="Gill Sans"/>
                <a:ea typeface="Gill Sans"/>
                <a:cs typeface="Gill Sans"/>
                <a:sym typeface="Gill Sans"/>
              </a:rPr>
              <a:t>ideas</a:t>
            </a: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 logically &amp; clearly</a:t>
            </a:r>
            <a:endParaRPr/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Recognise key </a:t>
            </a:r>
            <a:r>
              <a:rPr b="1" lang="en-GB">
                <a:solidFill>
                  <a:srgbClr val="7030A0"/>
                </a:solidFill>
                <a:latin typeface="Gill Sans"/>
                <a:ea typeface="Gill Sans"/>
                <a:cs typeface="Gill Sans"/>
                <a:sym typeface="Gill Sans"/>
              </a:rPr>
              <a:t>words/expressions</a:t>
            </a:r>
            <a:endParaRPr/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Recognise </a:t>
            </a:r>
            <a:r>
              <a:rPr b="1" lang="en-GB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time frames</a:t>
            </a:r>
            <a:endParaRPr/>
          </a:p>
          <a:p>
            <a:pPr indent="-27432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Recognise meaning, despite inclusion of </a:t>
            </a:r>
            <a:r>
              <a:rPr b="1" lang="en-GB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unfamiliar language</a:t>
            </a:r>
            <a:endParaRPr b="1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2" name="Google Shape;262;p31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GB"/>
              <a:t>Methods for Revising! Core Lang Grid</a:t>
            </a:r>
            <a:endParaRPr/>
          </a:p>
        </p:txBody>
      </p:sp>
      <p:sp>
        <p:nvSpPr>
          <p:cNvPr id="263" name="Google Shape;263;p31"/>
          <p:cNvSpPr/>
          <p:nvPr/>
        </p:nvSpPr>
        <p:spPr>
          <a:xfrm>
            <a:off x="5172638" y="2198101"/>
            <a:ext cx="3567954" cy="727321"/>
          </a:xfrm>
          <a:prstGeom prst="irregularSeal2">
            <a:avLst/>
          </a:prstGeom>
          <a:solidFill>
            <a:srgbClr val="7030A0"/>
          </a:solidFill>
          <a:ln cap="flat" cmpd="sng" w="15875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92D050"/>
                </a:solidFill>
                <a:latin typeface="Candara"/>
                <a:ea typeface="Candara"/>
                <a:cs typeface="Candara"/>
                <a:sym typeface="Candara"/>
              </a:rPr>
              <a:t>MEMRISE </a:t>
            </a:r>
            <a:endParaRPr b="1" sz="200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4" name="Google Shape;264;p31"/>
          <p:cNvSpPr/>
          <p:nvPr/>
        </p:nvSpPr>
        <p:spPr>
          <a:xfrm>
            <a:off x="4898716" y="2948177"/>
            <a:ext cx="4204449" cy="727321"/>
          </a:xfrm>
          <a:prstGeom prst="irregularSeal2">
            <a:avLst/>
          </a:prstGeom>
          <a:solidFill>
            <a:srgbClr val="92D050"/>
          </a:solidFill>
          <a:ln cap="flat" cmpd="sng" w="381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7030A0"/>
                </a:solidFill>
                <a:latin typeface="Candara"/>
                <a:ea typeface="Candara"/>
                <a:cs typeface="Candara"/>
                <a:sym typeface="Candara"/>
              </a:rPr>
              <a:t>Masterdocs</a:t>
            </a:r>
            <a:endParaRPr b="1" sz="2400">
              <a:solidFill>
                <a:srgbClr val="7030A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5" name="Google Shape;265;p31"/>
          <p:cNvSpPr/>
          <p:nvPr/>
        </p:nvSpPr>
        <p:spPr>
          <a:xfrm>
            <a:off x="5183347" y="3624545"/>
            <a:ext cx="3635188" cy="727321"/>
          </a:xfrm>
          <a:prstGeom prst="irregularSeal2">
            <a:avLst/>
          </a:prstGeom>
          <a:solidFill>
            <a:srgbClr val="92D050"/>
          </a:solidFill>
          <a:ln cap="flat" cmpd="sng" w="381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7030A0"/>
                </a:solidFill>
                <a:latin typeface="Candara"/>
                <a:ea typeface="Candara"/>
                <a:cs typeface="Candara"/>
                <a:sym typeface="Candara"/>
              </a:rPr>
              <a:t>Flashcards</a:t>
            </a:r>
            <a:endParaRPr b="1" sz="2400">
              <a:solidFill>
                <a:srgbClr val="7030A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6" name="Google Shape;266;p31"/>
          <p:cNvSpPr/>
          <p:nvPr/>
        </p:nvSpPr>
        <p:spPr>
          <a:xfrm>
            <a:off x="5648081" y="4205635"/>
            <a:ext cx="2705717" cy="1663167"/>
          </a:xfrm>
          <a:prstGeom prst="irregularSeal2">
            <a:avLst/>
          </a:prstGeom>
          <a:solidFill>
            <a:schemeClr val="dk1"/>
          </a:solidFill>
          <a:ln cap="flat" cmpd="sng" w="158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CPG: revision guides</a:t>
            </a:r>
            <a:endParaRPr b="1" sz="20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7" name="Google Shape;267;p31"/>
          <p:cNvSpPr/>
          <p:nvPr/>
        </p:nvSpPr>
        <p:spPr>
          <a:xfrm>
            <a:off x="6759388" y="5504507"/>
            <a:ext cx="2384612" cy="1132614"/>
          </a:xfrm>
          <a:prstGeom prst="irregularSeal2">
            <a:avLst/>
          </a:prstGeom>
          <a:solidFill>
            <a:schemeClr val="dk1"/>
          </a:solidFill>
          <a:ln cap="flat" cmpd="sng" w="158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past papers</a:t>
            </a:r>
            <a:endParaRPr/>
          </a:p>
        </p:txBody>
      </p:sp>
      <p:sp>
        <p:nvSpPr>
          <p:cNvPr id="268" name="Google Shape;268;p31"/>
          <p:cNvSpPr/>
          <p:nvPr/>
        </p:nvSpPr>
        <p:spPr>
          <a:xfrm>
            <a:off x="1081454" y="5698492"/>
            <a:ext cx="5549812" cy="1159508"/>
          </a:xfrm>
          <a:prstGeom prst="irregularSeal2">
            <a:avLst/>
          </a:prstGeom>
          <a:solidFill>
            <a:schemeClr val="dk1"/>
          </a:solidFill>
          <a:ln cap="flat" cmpd="sng" w="158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Google </a:t>
            </a:r>
            <a:endParaRPr b="1" sz="20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Classrooms</a:t>
            </a:r>
            <a:endParaRPr b="1" sz="20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9" name="Google Shape;269;p31"/>
          <p:cNvSpPr/>
          <p:nvPr/>
        </p:nvSpPr>
        <p:spPr>
          <a:xfrm>
            <a:off x="4298624" y="1102925"/>
            <a:ext cx="4055130" cy="1159488"/>
          </a:xfrm>
          <a:prstGeom prst="irregularSeal2">
            <a:avLst/>
          </a:prstGeom>
          <a:solidFill>
            <a:srgbClr val="FF0000"/>
          </a:solidFill>
          <a:ln cap="flat" cmpd="sng" w="15875">
            <a:solidFill>
              <a:srgbClr val="175B8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Core Language Grids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2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Our 3 top MFL tips!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Image result for memory" id="275" name="Google Shape;275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85496" y="5451302"/>
            <a:ext cx="1658502" cy="1295175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32"/>
          <p:cNvSpPr txBox="1"/>
          <p:nvPr/>
        </p:nvSpPr>
        <p:spPr>
          <a:xfrm>
            <a:off x="394447" y="2495990"/>
            <a:ext cx="82923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Focus on: useful language/familiar language (repeat, reuse, recycle)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Hypothesis in MFL!!! If I had more time/money, I would …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Flashcards of some nice adjectives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moving, engaging, passionate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Little &amp; Often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15-30 min every few days </a:t>
            </a:r>
            <a:r>
              <a:rPr i="1" lang="en-GB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versus</a:t>
            </a:r>
            <a:r>
              <a:rPr i="1" lang="en-GB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5 hours at the weekend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3"/>
          <p:cNvSpPr txBox="1"/>
          <p:nvPr>
            <p:ph idx="1" type="body"/>
          </p:nvPr>
        </p:nvSpPr>
        <p:spPr>
          <a:xfrm>
            <a:off x="294073" y="2695950"/>
            <a:ext cx="8656800" cy="146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285750" lvl="0" marL="274320" rtl="0" algn="l"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Mondays</a:t>
            </a: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 after school</a:t>
            </a:r>
            <a:endParaRPr/>
          </a:p>
          <a:p>
            <a:pPr indent="-285750" lvl="0" marL="274320" rtl="0" algn="l"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Support from teachers / KS5 Language Prefects</a:t>
            </a:r>
            <a:endParaRPr/>
          </a:p>
          <a:p>
            <a:pPr indent="-285750" lvl="0" marL="274320" rtl="0" algn="l"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Tailored Provision from Language teachers also available for additional support 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82" name="Google Shape;282;p33"/>
          <p:cNvSpPr txBox="1"/>
          <p:nvPr>
            <p:ph type="title"/>
          </p:nvPr>
        </p:nvSpPr>
        <p:spPr>
          <a:xfrm>
            <a:off x="457200" y="338327"/>
            <a:ext cx="8229600" cy="160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MORE:</a:t>
            </a:r>
            <a:br>
              <a:rPr lang="en-GB">
                <a:latin typeface="Gill Sans"/>
                <a:ea typeface="Gill Sans"/>
                <a:cs typeface="Gill Sans"/>
                <a:sym typeface="Gill Sans"/>
              </a:rPr>
            </a:b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Language clinic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4"/>
          <p:cNvSpPr txBox="1"/>
          <p:nvPr>
            <p:ph idx="1" type="body"/>
          </p:nvPr>
        </p:nvSpPr>
        <p:spPr>
          <a:xfrm>
            <a:off x="206188" y="2675467"/>
            <a:ext cx="8740587" cy="34506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27432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41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Mock exams</a:t>
            </a:r>
            <a:endParaRPr b="1" sz="2441" u="sng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4847" lvl="0" marL="274320" rtl="0" algn="l">
              <a:spcBef>
                <a:spcPts val="0"/>
              </a:spcBef>
              <a:spcAft>
                <a:spcPts val="0"/>
              </a:spcAft>
              <a:buSzPct val="147325"/>
              <a:buChar char="*"/>
            </a:pPr>
            <a:r>
              <a:rPr lang="en-GB" sz="2324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•MFL1 and 2 mock speaking exams: w/c 04</a:t>
            </a:r>
            <a:r>
              <a:rPr baseline="30000" lang="en-GB" sz="2324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th</a:t>
            </a:r>
            <a:r>
              <a:rPr lang="en-GB" sz="2324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November 2023</a:t>
            </a:r>
            <a:endParaRPr sz="2324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4847" lvl="0" marL="274320" rtl="0" algn="l">
              <a:spcBef>
                <a:spcPts val="0"/>
              </a:spcBef>
              <a:spcAft>
                <a:spcPts val="0"/>
              </a:spcAft>
              <a:buSzPct val="147325"/>
              <a:buChar char="*"/>
            </a:pPr>
            <a:r>
              <a:rPr lang="en-GB" sz="2324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•MFL1 and 2 listening, reading and writing mock exams: w/c 08</a:t>
            </a:r>
            <a:r>
              <a:rPr baseline="30000" lang="en-GB" sz="2324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th</a:t>
            </a:r>
            <a:r>
              <a:rPr lang="en-GB" sz="2324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January 2024</a:t>
            </a:r>
            <a:endParaRPr sz="2324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27432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1" lang="en-GB" sz="2117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</a:br>
            <a:br>
              <a:rPr b="1" lang="en-GB" sz="2117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</a:br>
            <a:r>
              <a:rPr b="1" lang="en-GB" sz="247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End of course exams</a:t>
            </a:r>
            <a:endParaRPr b="1" sz="2470" u="sng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6392" lvl="0" marL="274320" rtl="0" algn="l">
              <a:spcBef>
                <a:spcPts val="0"/>
              </a:spcBef>
              <a:spcAft>
                <a:spcPts val="0"/>
              </a:spcAft>
              <a:buSzPct val="146750"/>
              <a:buChar char="*"/>
            </a:pPr>
            <a:r>
              <a:rPr lang="en-GB" sz="2352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•MFL1 and 2 speaking exams: w/c 15</a:t>
            </a:r>
            <a:r>
              <a:rPr baseline="30000" lang="en-GB" sz="2352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th</a:t>
            </a:r>
            <a:r>
              <a:rPr lang="en-GB" sz="2352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April 2024</a:t>
            </a:r>
            <a:endParaRPr sz="2352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rtl="0" algn="l">
              <a:spcBef>
                <a:spcPts val="444"/>
              </a:spcBef>
              <a:spcAft>
                <a:spcPts val="0"/>
              </a:spcAft>
              <a:buNone/>
            </a:pPr>
            <a:r>
              <a:t/>
            </a:r>
            <a:endParaRPr u="sng">
              <a:latin typeface="Gill Sans"/>
              <a:ea typeface="Gill Sans"/>
              <a:cs typeface="Gill Sans"/>
              <a:sym typeface="Gill Sans"/>
            </a:endParaRPr>
          </a:p>
          <a:p>
            <a:pPr indent="-262890" lvl="0" marL="274320" rtl="0" algn="l"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b="1" lang="en-GB">
                <a:latin typeface="Gill Sans"/>
                <a:ea typeface="Gill Sans"/>
                <a:cs typeface="Gill Sans"/>
                <a:sym typeface="Gill Sans"/>
              </a:rPr>
              <a:t>Students only have one opportunity to take the speaking exam.</a:t>
            </a:r>
            <a:endParaRPr/>
          </a:p>
          <a:p>
            <a:pPr indent="-133350" lvl="0" marL="274320" rtl="0" algn="l"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88" name="Google Shape;288;p34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ill Sans"/>
              <a:buNone/>
            </a:pPr>
            <a:r>
              <a:rPr lang="en-GB">
                <a:latin typeface="Gill Sans"/>
                <a:ea typeface="Gill Sans"/>
                <a:cs typeface="Gill Sans"/>
                <a:sym typeface="Gill Sans"/>
              </a:rPr>
              <a:t>Key dates for year 11</a:t>
            </a:r>
            <a:endParaRPr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aveform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