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7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6858000" cx="9144000"/>
  <p:notesSz cx="6858000" cy="9144000"/>
  <p:embeddedFontLst>
    <p:embeddedFont>
      <p:font typeface="Century Gothic"/>
      <p:regular r:id="rId24"/>
      <p:bold r:id="rId25"/>
      <p:italic r:id="rId26"/>
      <p:boldItalic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font" Target="fonts/CenturyGothic-regular.fntdata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CenturyGothic-italic.fntdata"/><Relationship Id="rId25" Type="http://schemas.openxmlformats.org/officeDocument/2006/relationships/font" Target="fonts/CenturyGothic-bold.fntdata"/><Relationship Id="rId27" Type="http://schemas.openxmlformats.org/officeDocument/2006/relationships/font" Target="fonts/CenturyGothic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3" name="Google Shape;163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0" name="Google Shape;17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7" name="Google Shape;17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3" name="Google Shape;183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9" name="Google Shape;189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7" name="Google Shape;19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5" name="Google Shape;20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2" name="Google Shape;21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8" name="Google Shape;218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4" name="Google Shape;224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30" name="Google Shape;230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40" name="Google Shape;240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46" name="Google Shape;246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55" name="Google Shape;255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61" name="Google Shape;261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67" name="Google Shape;267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79" name="Google Shape;279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89" name="Google Shape;289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/>
          <p:nvPr/>
        </p:nvSpPr>
        <p:spPr>
          <a:xfrm>
            <a:off x="3186953" y="268288"/>
            <a:ext cx="5669280" cy="390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" name="Google Shape;13;p2"/>
          <p:cNvSpPr/>
          <p:nvPr/>
        </p:nvSpPr>
        <p:spPr>
          <a:xfrm>
            <a:off x="268940" y="268288"/>
            <a:ext cx="182880" cy="38868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" name="Google Shape;14;p2"/>
          <p:cNvSpPr txBox="1"/>
          <p:nvPr>
            <p:ph type="ctrTitle"/>
          </p:nvPr>
        </p:nvSpPr>
        <p:spPr>
          <a:xfrm>
            <a:off x="3200400" y="4208929"/>
            <a:ext cx="5458968" cy="10486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600"/>
              <a:buFont typeface="Century Gothic"/>
              <a:buNone/>
              <a:defRPr sz="4600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" type="subTitle"/>
          </p:nvPr>
        </p:nvSpPr>
        <p:spPr>
          <a:xfrm>
            <a:off x="3200400" y="5257800"/>
            <a:ext cx="5458968" cy="621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6" name="Google Shape;16;p2"/>
          <p:cNvSpPr txBox="1"/>
          <p:nvPr>
            <p:ph idx="10" type="dt"/>
          </p:nvPr>
        </p:nvSpPr>
        <p:spPr>
          <a:xfrm>
            <a:off x="3276600" y="390525"/>
            <a:ext cx="550468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sz="2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1" type="ftr"/>
          </p:nvPr>
        </p:nvSpPr>
        <p:spPr>
          <a:xfrm>
            <a:off x="3218688" y="6356350"/>
            <a:ext cx="473659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100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8256494" y="6356350"/>
            <a:ext cx="685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/>
          <p:nvPr/>
        </p:nvSpPr>
        <p:spPr>
          <a:xfrm>
            <a:off x="7212106" y="268288"/>
            <a:ext cx="1645920" cy="1645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" name="Google Shape;21;p3"/>
          <p:cNvSpPr txBox="1"/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" type="body"/>
          </p:nvPr>
        </p:nvSpPr>
        <p:spPr>
          <a:xfrm>
            <a:off x="457199" y="2209800"/>
            <a:ext cx="6508377" cy="3916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0" type="dt"/>
          </p:nvPr>
        </p:nvSpPr>
        <p:spPr>
          <a:xfrm>
            <a:off x="7212106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with Picture">
  <p:cSld name="Title Slide with Picture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/>
          <p:nvPr/>
        </p:nvSpPr>
        <p:spPr>
          <a:xfrm>
            <a:off x="3186953" y="268288"/>
            <a:ext cx="5669280" cy="25603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" name="Google Shape;28;p4"/>
          <p:cNvSpPr txBox="1"/>
          <p:nvPr>
            <p:ph type="ctrTitle"/>
          </p:nvPr>
        </p:nvSpPr>
        <p:spPr>
          <a:xfrm>
            <a:off x="3200399" y="4171950"/>
            <a:ext cx="5457919" cy="10858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600"/>
              <a:buFont typeface="Century Gothic"/>
              <a:buNone/>
              <a:defRPr sz="4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subTitle"/>
          </p:nvPr>
        </p:nvSpPr>
        <p:spPr>
          <a:xfrm>
            <a:off x="3200401" y="5257799"/>
            <a:ext cx="5457918" cy="6185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>
            <a:off x="3276600" y="389965"/>
            <a:ext cx="549984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sz="22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3213847" y="6356350"/>
            <a:ext cx="47341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2" type="sldNum"/>
          </p:nvPr>
        </p:nvSpPr>
        <p:spPr>
          <a:xfrm>
            <a:off x="8265459" y="6356350"/>
            <a:ext cx="685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3" name="Google Shape;33;p4"/>
          <p:cNvSpPr/>
          <p:nvPr>
            <p:ph idx="2" type="pic"/>
          </p:nvPr>
        </p:nvSpPr>
        <p:spPr>
          <a:xfrm>
            <a:off x="3200400" y="2877671"/>
            <a:ext cx="5646867" cy="1280160"/>
          </a:xfrm>
          <a:prstGeom prst="rect">
            <a:avLst/>
          </a:prstGeom>
          <a:noFill/>
          <a:ln>
            <a:noFill/>
          </a:ln>
        </p:spPr>
      </p:sp>
      <p:sp>
        <p:nvSpPr>
          <p:cNvPr id="34" name="Google Shape;34;p4"/>
          <p:cNvSpPr/>
          <p:nvPr/>
        </p:nvSpPr>
        <p:spPr>
          <a:xfrm>
            <a:off x="268940" y="268288"/>
            <a:ext cx="182880" cy="38868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, and Picture">
  <p:cSld name="Title, Content, and Picture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/>
          <p:nvPr/>
        </p:nvSpPr>
        <p:spPr>
          <a:xfrm>
            <a:off x="269875" y="268288"/>
            <a:ext cx="1645920" cy="1645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" name="Google Shape;37;p5"/>
          <p:cNvSpPr txBox="1"/>
          <p:nvPr>
            <p:ph type="title"/>
          </p:nvPr>
        </p:nvSpPr>
        <p:spPr>
          <a:xfrm>
            <a:off x="2178423" y="9144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" type="body"/>
          </p:nvPr>
        </p:nvSpPr>
        <p:spPr>
          <a:xfrm>
            <a:off x="2178423" y="2209800"/>
            <a:ext cx="6508377" cy="3916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0" type="dt"/>
          </p:nvPr>
        </p:nvSpPr>
        <p:spPr>
          <a:xfrm>
            <a:off x="7212106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1" type="ftr"/>
          </p:nvPr>
        </p:nvSpPr>
        <p:spPr>
          <a:xfrm>
            <a:off x="2178423" y="6356350"/>
            <a:ext cx="49268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"/>
          <p:cNvSpPr txBox="1"/>
          <p:nvPr>
            <p:ph idx="12" type="sldNum"/>
          </p:nvPr>
        </p:nvSpPr>
        <p:spPr>
          <a:xfrm>
            <a:off x="3316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2" name="Google Shape;42;p5"/>
          <p:cNvSpPr/>
          <p:nvPr>
            <p:ph idx="2" type="pic"/>
          </p:nvPr>
        </p:nvSpPr>
        <p:spPr>
          <a:xfrm>
            <a:off x="269875" y="1976718"/>
            <a:ext cx="1645920" cy="4625788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/>
          <p:nvPr/>
        </p:nvSpPr>
        <p:spPr>
          <a:xfrm>
            <a:off x="7758952" y="268288"/>
            <a:ext cx="1099073" cy="635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" name="Google Shape;45;p6"/>
          <p:cNvSpPr txBox="1"/>
          <p:nvPr>
            <p:ph type="title"/>
          </p:nvPr>
        </p:nvSpPr>
        <p:spPr>
          <a:xfrm>
            <a:off x="2209801" y="3429000"/>
            <a:ext cx="4966446" cy="139849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600"/>
              <a:buFont typeface="Century Gothic"/>
              <a:buNone/>
              <a:defRPr b="0" sz="46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" type="body"/>
          </p:nvPr>
        </p:nvSpPr>
        <p:spPr>
          <a:xfrm>
            <a:off x="2209801" y="4824414"/>
            <a:ext cx="4966446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dk2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7" name="Google Shape;47;p6"/>
          <p:cNvSpPr txBox="1"/>
          <p:nvPr>
            <p:ph idx="10" type="dt"/>
          </p:nvPr>
        </p:nvSpPr>
        <p:spPr>
          <a:xfrm>
            <a:off x="5562600" y="6356350"/>
            <a:ext cx="1622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1" type="ftr"/>
          </p:nvPr>
        </p:nvSpPr>
        <p:spPr>
          <a:xfrm>
            <a:off x="174812" y="6356350"/>
            <a:ext cx="531158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6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with Picture">
  <p:cSld name="Section with Picture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"/>
          <p:cNvSpPr/>
          <p:nvPr/>
        </p:nvSpPr>
        <p:spPr>
          <a:xfrm>
            <a:off x="269875" y="4773706"/>
            <a:ext cx="2971800" cy="184458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" name="Google Shape;52;p7"/>
          <p:cNvSpPr txBox="1"/>
          <p:nvPr>
            <p:ph type="title"/>
          </p:nvPr>
        </p:nvSpPr>
        <p:spPr>
          <a:xfrm>
            <a:off x="3720354" y="3429001"/>
            <a:ext cx="4966446" cy="139849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600"/>
              <a:buFont typeface="Century Gothic"/>
              <a:buNone/>
              <a:defRPr b="0" sz="46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" type="body"/>
          </p:nvPr>
        </p:nvSpPr>
        <p:spPr>
          <a:xfrm>
            <a:off x="3720354" y="4824414"/>
            <a:ext cx="4966446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dk2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4" name="Google Shape;54;p7"/>
          <p:cNvSpPr txBox="1"/>
          <p:nvPr>
            <p:ph idx="12" type="sldNum"/>
          </p:nvPr>
        </p:nvSpPr>
        <p:spPr>
          <a:xfrm>
            <a:off x="351212" y="6104965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5" name="Google Shape;55;p7"/>
          <p:cNvSpPr/>
          <p:nvPr>
            <p:ph idx="2" type="pic"/>
          </p:nvPr>
        </p:nvSpPr>
        <p:spPr>
          <a:xfrm>
            <a:off x="269874" y="268288"/>
            <a:ext cx="2971800" cy="443865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8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" name="Google Shape;58;p8"/>
          <p:cNvSpPr txBox="1"/>
          <p:nvPr>
            <p:ph type="title"/>
          </p:nvPr>
        </p:nvSpPr>
        <p:spPr>
          <a:xfrm>
            <a:off x="457199" y="914400"/>
            <a:ext cx="7391401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8"/>
          <p:cNvSpPr txBox="1"/>
          <p:nvPr>
            <p:ph idx="1" type="body"/>
          </p:nvPr>
        </p:nvSpPr>
        <p:spPr>
          <a:xfrm>
            <a:off x="457200" y="2214563"/>
            <a:ext cx="3566160" cy="391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9pPr>
          </a:lstStyle>
          <a:p/>
        </p:txBody>
      </p:sp>
      <p:sp>
        <p:nvSpPr>
          <p:cNvPr id="60" name="Google Shape;60;p8"/>
          <p:cNvSpPr txBox="1"/>
          <p:nvPr>
            <p:ph idx="2" type="body"/>
          </p:nvPr>
        </p:nvSpPr>
        <p:spPr>
          <a:xfrm>
            <a:off x="4282440" y="2214563"/>
            <a:ext cx="3566160" cy="391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9pPr>
          </a:lstStyle>
          <a:p/>
        </p:txBody>
      </p:sp>
      <p:sp>
        <p:nvSpPr>
          <p:cNvPr id="61" name="Google Shape;61;p8"/>
          <p:cNvSpPr txBox="1"/>
          <p:nvPr>
            <p:ph idx="10" type="dt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8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8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9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" name="Google Shape;66;p9"/>
          <p:cNvSpPr txBox="1"/>
          <p:nvPr>
            <p:ph type="title"/>
          </p:nvPr>
        </p:nvSpPr>
        <p:spPr>
          <a:xfrm>
            <a:off x="457199" y="914400"/>
            <a:ext cx="7388352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9"/>
          <p:cNvSpPr txBox="1"/>
          <p:nvPr>
            <p:ph idx="1" type="body"/>
          </p:nvPr>
        </p:nvSpPr>
        <p:spPr>
          <a:xfrm>
            <a:off x="457200" y="2054132"/>
            <a:ext cx="3566160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000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68" name="Google Shape;68;p9"/>
          <p:cNvSpPr txBox="1"/>
          <p:nvPr>
            <p:ph idx="2" type="body"/>
          </p:nvPr>
        </p:nvSpPr>
        <p:spPr>
          <a:xfrm>
            <a:off x="457200" y="2689411"/>
            <a:ext cx="3566160" cy="34367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◼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◼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◼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◼"/>
              <a:defRPr sz="1600"/>
            </a:lvl9pPr>
          </a:lstStyle>
          <a:p/>
        </p:txBody>
      </p:sp>
      <p:sp>
        <p:nvSpPr>
          <p:cNvPr id="69" name="Google Shape;69;p9"/>
          <p:cNvSpPr txBox="1"/>
          <p:nvPr>
            <p:ph idx="3" type="body"/>
          </p:nvPr>
        </p:nvSpPr>
        <p:spPr>
          <a:xfrm>
            <a:off x="4279391" y="2054132"/>
            <a:ext cx="3566160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000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70" name="Google Shape;70;p9"/>
          <p:cNvSpPr txBox="1"/>
          <p:nvPr>
            <p:ph idx="4" type="body"/>
          </p:nvPr>
        </p:nvSpPr>
        <p:spPr>
          <a:xfrm>
            <a:off x="4279391" y="2689411"/>
            <a:ext cx="3566160" cy="34367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◼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◼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◼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◼"/>
              <a:defRPr sz="1600"/>
            </a:lvl9pPr>
          </a:lstStyle>
          <a:p/>
        </p:txBody>
      </p:sp>
      <p:sp>
        <p:nvSpPr>
          <p:cNvPr id="71" name="Google Shape;71;p9"/>
          <p:cNvSpPr txBox="1"/>
          <p:nvPr>
            <p:ph idx="10" type="dt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9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9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 Content, Top and Bottom">
  <p:cSld name="2 Content, Top and Bottom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0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" name="Google Shape;76;p10"/>
          <p:cNvSpPr txBox="1"/>
          <p:nvPr>
            <p:ph type="title"/>
          </p:nvPr>
        </p:nvSpPr>
        <p:spPr>
          <a:xfrm>
            <a:off x="457199" y="914400"/>
            <a:ext cx="7391401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0"/>
          <p:cNvSpPr txBox="1"/>
          <p:nvPr>
            <p:ph idx="1" type="body"/>
          </p:nvPr>
        </p:nvSpPr>
        <p:spPr>
          <a:xfrm>
            <a:off x="457199" y="2214562"/>
            <a:ext cx="7396163" cy="1920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9pPr>
          </a:lstStyle>
          <a:p/>
        </p:txBody>
      </p:sp>
      <p:sp>
        <p:nvSpPr>
          <p:cNvPr id="78" name="Google Shape;78;p10"/>
          <p:cNvSpPr txBox="1"/>
          <p:nvPr>
            <p:ph idx="10" type="dt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0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0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1" name="Google Shape;81;p10"/>
          <p:cNvSpPr txBox="1"/>
          <p:nvPr>
            <p:ph idx="2" type="body"/>
          </p:nvPr>
        </p:nvSpPr>
        <p:spPr>
          <a:xfrm>
            <a:off x="457199" y="4224973"/>
            <a:ext cx="7396163" cy="1920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 Content">
  <p:cSld name="3 Content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1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4" name="Google Shape;84;p11"/>
          <p:cNvSpPr txBox="1"/>
          <p:nvPr>
            <p:ph type="title"/>
          </p:nvPr>
        </p:nvSpPr>
        <p:spPr>
          <a:xfrm>
            <a:off x="457199" y="914400"/>
            <a:ext cx="7391401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1"/>
          <p:cNvSpPr txBox="1"/>
          <p:nvPr>
            <p:ph idx="1" type="body"/>
          </p:nvPr>
        </p:nvSpPr>
        <p:spPr>
          <a:xfrm>
            <a:off x="4282440" y="2214562"/>
            <a:ext cx="3566160" cy="1920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9pPr>
          </a:lstStyle>
          <a:p/>
        </p:txBody>
      </p:sp>
      <p:sp>
        <p:nvSpPr>
          <p:cNvPr id="86" name="Google Shape;86;p11"/>
          <p:cNvSpPr txBox="1"/>
          <p:nvPr>
            <p:ph idx="10" type="dt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1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1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9" name="Google Shape;89;p11"/>
          <p:cNvSpPr txBox="1"/>
          <p:nvPr>
            <p:ph idx="2" type="body"/>
          </p:nvPr>
        </p:nvSpPr>
        <p:spPr>
          <a:xfrm>
            <a:off x="4282440" y="4224973"/>
            <a:ext cx="3566160" cy="1920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9pPr>
          </a:lstStyle>
          <a:p/>
        </p:txBody>
      </p:sp>
      <p:sp>
        <p:nvSpPr>
          <p:cNvPr id="90" name="Google Shape;90;p11"/>
          <p:cNvSpPr txBox="1"/>
          <p:nvPr>
            <p:ph idx="3" type="body"/>
          </p:nvPr>
        </p:nvSpPr>
        <p:spPr>
          <a:xfrm>
            <a:off x="457200" y="2214563"/>
            <a:ext cx="3566160" cy="391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 Content">
  <p:cSld name="4 Content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2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3" name="Google Shape;93;p12"/>
          <p:cNvSpPr txBox="1"/>
          <p:nvPr>
            <p:ph type="title"/>
          </p:nvPr>
        </p:nvSpPr>
        <p:spPr>
          <a:xfrm>
            <a:off x="457199" y="914400"/>
            <a:ext cx="7391401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2"/>
          <p:cNvSpPr txBox="1"/>
          <p:nvPr>
            <p:ph idx="1" type="body"/>
          </p:nvPr>
        </p:nvSpPr>
        <p:spPr>
          <a:xfrm>
            <a:off x="4282440" y="2214562"/>
            <a:ext cx="3566160" cy="1920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9pPr>
          </a:lstStyle>
          <a:p/>
        </p:txBody>
      </p:sp>
      <p:sp>
        <p:nvSpPr>
          <p:cNvPr id="95" name="Google Shape;95;p12"/>
          <p:cNvSpPr txBox="1"/>
          <p:nvPr>
            <p:ph idx="10" type="dt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2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2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8" name="Google Shape;98;p12"/>
          <p:cNvSpPr txBox="1"/>
          <p:nvPr>
            <p:ph idx="2" type="body"/>
          </p:nvPr>
        </p:nvSpPr>
        <p:spPr>
          <a:xfrm>
            <a:off x="4282440" y="4224973"/>
            <a:ext cx="3566160" cy="1920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9pPr>
          </a:lstStyle>
          <a:p/>
        </p:txBody>
      </p:sp>
      <p:sp>
        <p:nvSpPr>
          <p:cNvPr id="99" name="Google Shape;99;p12"/>
          <p:cNvSpPr txBox="1"/>
          <p:nvPr>
            <p:ph idx="3" type="body"/>
          </p:nvPr>
        </p:nvSpPr>
        <p:spPr>
          <a:xfrm>
            <a:off x="457200" y="2214562"/>
            <a:ext cx="3566160" cy="1920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9pPr>
          </a:lstStyle>
          <a:p/>
        </p:txBody>
      </p:sp>
      <p:sp>
        <p:nvSpPr>
          <p:cNvPr id="100" name="Google Shape;100;p12"/>
          <p:cNvSpPr txBox="1"/>
          <p:nvPr>
            <p:ph idx="4" type="body"/>
          </p:nvPr>
        </p:nvSpPr>
        <p:spPr>
          <a:xfrm>
            <a:off x="457200" y="4224973"/>
            <a:ext cx="3566160" cy="1920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3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3" name="Google Shape;103;p13"/>
          <p:cNvSpPr txBox="1"/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13"/>
          <p:cNvSpPr txBox="1"/>
          <p:nvPr>
            <p:ph idx="10" type="dt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13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13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4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9" name="Google Shape;109;p14"/>
          <p:cNvSpPr txBox="1"/>
          <p:nvPr>
            <p:ph idx="10" type="dt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14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14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5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4" name="Google Shape;114;p15"/>
          <p:cNvSpPr txBox="1"/>
          <p:nvPr>
            <p:ph type="title"/>
          </p:nvPr>
        </p:nvSpPr>
        <p:spPr>
          <a:xfrm>
            <a:off x="457199" y="995082"/>
            <a:ext cx="3566160" cy="103542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Century Gothic"/>
              <a:buNone/>
              <a:defRPr b="0"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15"/>
          <p:cNvSpPr txBox="1"/>
          <p:nvPr>
            <p:ph idx="1" type="body"/>
          </p:nvPr>
        </p:nvSpPr>
        <p:spPr>
          <a:xfrm>
            <a:off x="4762052" y="990600"/>
            <a:ext cx="3566160" cy="5135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 sz="1800"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 sz="1800"/>
            </a:lvl9pPr>
          </a:lstStyle>
          <a:p/>
        </p:txBody>
      </p:sp>
      <p:sp>
        <p:nvSpPr>
          <p:cNvPr id="116" name="Google Shape;116;p15"/>
          <p:cNvSpPr txBox="1"/>
          <p:nvPr>
            <p:ph idx="2" type="body"/>
          </p:nvPr>
        </p:nvSpPr>
        <p:spPr>
          <a:xfrm>
            <a:off x="457199" y="2057400"/>
            <a:ext cx="3566160" cy="36576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17" name="Google Shape;117;p15"/>
          <p:cNvSpPr txBox="1"/>
          <p:nvPr>
            <p:ph idx="10" type="dt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15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15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>
  <p:cSld name="Picture with Caption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/>
          <p:cNvSpPr/>
          <p:nvPr/>
        </p:nvSpPr>
        <p:spPr>
          <a:xfrm>
            <a:off x="4746811" y="268288"/>
            <a:ext cx="4114800" cy="5669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2" name="Google Shape;122;p16"/>
          <p:cNvSpPr txBox="1"/>
          <p:nvPr>
            <p:ph type="title"/>
          </p:nvPr>
        </p:nvSpPr>
        <p:spPr>
          <a:xfrm>
            <a:off x="457199" y="995082"/>
            <a:ext cx="3566160" cy="103542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Century Gothic"/>
              <a:buNone/>
              <a:defRPr b="0"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16"/>
          <p:cNvSpPr txBox="1"/>
          <p:nvPr>
            <p:ph idx="1" type="body"/>
          </p:nvPr>
        </p:nvSpPr>
        <p:spPr>
          <a:xfrm>
            <a:off x="457199" y="2057400"/>
            <a:ext cx="3566160" cy="36576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24" name="Google Shape;124;p16"/>
          <p:cNvSpPr txBox="1"/>
          <p:nvPr>
            <p:ph idx="10" type="dt"/>
          </p:nvPr>
        </p:nvSpPr>
        <p:spPr>
          <a:xfrm>
            <a:off x="161365" y="6124014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16"/>
          <p:cNvSpPr txBox="1"/>
          <p:nvPr>
            <p:ph idx="11" type="ftr"/>
          </p:nvPr>
        </p:nvSpPr>
        <p:spPr>
          <a:xfrm>
            <a:off x="174812" y="6356350"/>
            <a:ext cx="386378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16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7" name="Google Shape;127;p16"/>
          <p:cNvSpPr/>
          <p:nvPr>
            <p:ph idx="2" type="pic"/>
          </p:nvPr>
        </p:nvSpPr>
        <p:spPr>
          <a:xfrm>
            <a:off x="4760258" y="990600"/>
            <a:ext cx="4096512" cy="5611813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above Caption" type="picTx">
  <p:cSld name="PICTURE_WITH_CAPTION_TEXT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7"/>
          <p:cNvSpPr/>
          <p:nvPr/>
        </p:nvSpPr>
        <p:spPr>
          <a:xfrm>
            <a:off x="7216775" y="268288"/>
            <a:ext cx="1639457" cy="36393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0" name="Google Shape;130;p17"/>
          <p:cNvSpPr txBox="1"/>
          <p:nvPr>
            <p:ph type="title"/>
          </p:nvPr>
        </p:nvSpPr>
        <p:spPr>
          <a:xfrm>
            <a:off x="458788" y="4267200"/>
            <a:ext cx="64770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Century Gothic"/>
              <a:buNone/>
              <a:defRPr b="0"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17"/>
          <p:cNvSpPr/>
          <p:nvPr>
            <p:ph idx="2" type="pic"/>
          </p:nvPr>
        </p:nvSpPr>
        <p:spPr>
          <a:xfrm>
            <a:off x="269874" y="268288"/>
            <a:ext cx="6858000" cy="3639312"/>
          </a:xfrm>
          <a:prstGeom prst="rect">
            <a:avLst/>
          </a:prstGeom>
          <a:noFill/>
          <a:ln>
            <a:noFill/>
          </a:ln>
        </p:spPr>
      </p:sp>
      <p:sp>
        <p:nvSpPr>
          <p:cNvPr id="132" name="Google Shape;132;p17"/>
          <p:cNvSpPr txBox="1"/>
          <p:nvPr>
            <p:ph idx="1" type="body"/>
          </p:nvPr>
        </p:nvSpPr>
        <p:spPr>
          <a:xfrm>
            <a:off x="458788" y="4840941"/>
            <a:ext cx="6475412" cy="13042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33" name="Google Shape;133;p17"/>
          <p:cNvSpPr txBox="1"/>
          <p:nvPr>
            <p:ph idx="10" type="dt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17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17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 Pictures with Caption">
  <p:cSld name="4 Pictures with Caption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8"/>
          <p:cNvSpPr/>
          <p:nvPr/>
        </p:nvSpPr>
        <p:spPr>
          <a:xfrm>
            <a:off x="8135471" y="268288"/>
            <a:ext cx="720761" cy="36393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8" name="Google Shape;138;p18"/>
          <p:cNvSpPr txBox="1"/>
          <p:nvPr>
            <p:ph type="title"/>
          </p:nvPr>
        </p:nvSpPr>
        <p:spPr>
          <a:xfrm>
            <a:off x="458788" y="4267200"/>
            <a:ext cx="64770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Century Gothic"/>
              <a:buNone/>
              <a:defRPr b="0"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18"/>
          <p:cNvSpPr/>
          <p:nvPr>
            <p:ph idx="2" type="pic"/>
          </p:nvPr>
        </p:nvSpPr>
        <p:spPr>
          <a:xfrm>
            <a:off x="269874" y="268288"/>
            <a:ext cx="3006726" cy="3639312"/>
          </a:xfrm>
          <a:prstGeom prst="rect">
            <a:avLst/>
          </a:prstGeom>
          <a:noFill/>
          <a:ln>
            <a:noFill/>
          </a:ln>
        </p:spPr>
      </p:sp>
      <p:sp>
        <p:nvSpPr>
          <p:cNvPr id="140" name="Google Shape;140;p18"/>
          <p:cNvSpPr txBox="1"/>
          <p:nvPr>
            <p:ph idx="1" type="body"/>
          </p:nvPr>
        </p:nvSpPr>
        <p:spPr>
          <a:xfrm>
            <a:off x="458788" y="4840941"/>
            <a:ext cx="6475412" cy="13042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41" name="Google Shape;141;p18"/>
          <p:cNvSpPr txBox="1"/>
          <p:nvPr>
            <p:ph idx="10" type="dt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18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18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44" name="Google Shape;144;p18"/>
          <p:cNvSpPr/>
          <p:nvPr>
            <p:ph idx="3" type="pic"/>
          </p:nvPr>
        </p:nvSpPr>
        <p:spPr>
          <a:xfrm>
            <a:off x="3352800" y="268288"/>
            <a:ext cx="4701988" cy="1775665"/>
          </a:xfrm>
          <a:prstGeom prst="rect">
            <a:avLst/>
          </a:prstGeom>
          <a:noFill/>
          <a:ln>
            <a:noFill/>
          </a:ln>
        </p:spPr>
      </p:sp>
      <p:sp>
        <p:nvSpPr>
          <p:cNvPr id="145" name="Google Shape;145;p18"/>
          <p:cNvSpPr/>
          <p:nvPr>
            <p:ph idx="4" type="pic"/>
          </p:nvPr>
        </p:nvSpPr>
        <p:spPr>
          <a:xfrm>
            <a:off x="3352800" y="2131935"/>
            <a:ext cx="2304288" cy="1775665"/>
          </a:xfrm>
          <a:prstGeom prst="rect">
            <a:avLst/>
          </a:prstGeom>
          <a:noFill/>
          <a:ln>
            <a:noFill/>
          </a:ln>
        </p:spPr>
      </p:sp>
      <p:sp>
        <p:nvSpPr>
          <p:cNvPr id="146" name="Google Shape;146;p18"/>
          <p:cNvSpPr/>
          <p:nvPr>
            <p:ph idx="5" type="pic"/>
          </p:nvPr>
        </p:nvSpPr>
        <p:spPr>
          <a:xfrm>
            <a:off x="5750500" y="2131935"/>
            <a:ext cx="2304288" cy="1775665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9"/>
          <p:cNvSpPr/>
          <p:nvPr/>
        </p:nvSpPr>
        <p:spPr>
          <a:xfrm>
            <a:off x="7212106" y="268288"/>
            <a:ext cx="1645920" cy="1645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9" name="Google Shape;149;p19"/>
          <p:cNvSpPr txBox="1"/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0" name="Google Shape;150;p19"/>
          <p:cNvSpPr txBox="1"/>
          <p:nvPr>
            <p:ph idx="1" type="body"/>
          </p:nvPr>
        </p:nvSpPr>
        <p:spPr>
          <a:xfrm rot="5400000">
            <a:off x="1753206" y="913793"/>
            <a:ext cx="3916363" cy="65083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9pPr>
          </a:lstStyle>
          <a:p/>
        </p:txBody>
      </p:sp>
      <p:sp>
        <p:nvSpPr>
          <p:cNvPr id="151" name="Google Shape;151;p19"/>
          <p:cNvSpPr txBox="1"/>
          <p:nvPr>
            <p:ph idx="10" type="dt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2" name="Google Shape;152;p19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p19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0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6" name="Google Shape;156;p20"/>
          <p:cNvSpPr txBox="1"/>
          <p:nvPr>
            <p:ph type="title"/>
          </p:nvPr>
        </p:nvSpPr>
        <p:spPr>
          <a:xfrm rot="5400000">
            <a:off x="5659577" y="2919646"/>
            <a:ext cx="5090739" cy="13222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20"/>
          <p:cNvSpPr txBox="1"/>
          <p:nvPr>
            <p:ph idx="1" type="body"/>
          </p:nvPr>
        </p:nvSpPr>
        <p:spPr>
          <a:xfrm rot="5400000">
            <a:off x="912206" y="580418"/>
            <a:ext cx="5109789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  <a:defRPr/>
            </a:lvl1pPr>
            <a:lvl2pPr indent="-3429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2pPr>
            <a:lvl3pPr indent="-3429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3pPr>
            <a:lvl4pPr indent="-3429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4pPr>
            <a:lvl5pPr indent="-3429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◼"/>
              <a:defRPr/>
            </a:lvl9pPr>
          </a:lstStyle>
          <a:p/>
        </p:txBody>
      </p:sp>
      <p:sp>
        <p:nvSpPr>
          <p:cNvPr id="158" name="Google Shape;158;p20"/>
          <p:cNvSpPr txBox="1"/>
          <p:nvPr>
            <p:ph idx="10" type="dt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20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0" name="Google Shape;160;p20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  <a:defRPr b="0" i="0" sz="36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199" y="2209800"/>
            <a:ext cx="6508377" cy="3916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◼"/>
              <a:defRPr b="0" i="0" sz="20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42900" lvl="1" marL="9144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24F76"/>
              </a:buClr>
              <a:buSzPts val="1800"/>
              <a:buFont typeface="Noto Sans Symbols"/>
              <a:buChar char="◼"/>
              <a:defRPr b="0" i="0" sz="18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42900" lvl="2" marL="13716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◼"/>
              <a:defRPr b="0" i="0" sz="18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42900" lvl="3" marL="18288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24F76"/>
              </a:buClr>
              <a:buSzPts val="1800"/>
              <a:buFont typeface="Noto Sans Symbols"/>
              <a:buChar char="◼"/>
              <a:defRPr b="0" i="0" sz="18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2900" lvl="4" marL="22860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◼"/>
              <a:defRPr b="0" i="0" sz="18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224F76"/>
              </a:buClr>
              <a:buSzPts val="1800"/>
              <a:buFont typeface="Noto Sans Symbols"/>
              <a:buChar char="◼"/>
              <a:defRPr b="0" i="0" sz="18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42900" lvl="6" marL="3200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◼"/>
              <a:defRPr b="0" i="0" sz="18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42900" lvl="7" marL="3657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224F76"/>
              </a:buClr>
              <a:buSzPts val="1800"/>
              <a:buFont typeface="Noto Sans Symbols"/>
              <a:buChar char="◼"/>
              <a:defRPr b="0" i="0" sz="18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42900" lvl="8" marL="4114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◼"/>
              <a:defRPr b="0" i="0" sz="18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1100" u="none" cap="none" strike="noStrike">
                <a:solidFill>
                  <a:srgbClr val="5963B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256494" y="361016"/>
            <a:ext cx="50650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defRPr b="1" i="0" sz="2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8.png"/><Relationship Id="rId4" Type="http://schemas.openxmlformats.org/officeDocument/2006/relationships/image" Target="../media/image1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Relationship Id="rId4" Type="http://schemas.openxmlformats.org/officeDocument/2006/relationships/image" Target="../media/image4.png"/><Relationship Id="rId5" Type="http://schemas.openxmlformats.org/officeDocument/2006/relationships/image" Target="../media/image24.png"/><Relationship Id="rId6" Type="http://schemas.openxmlformats.org/officeDocument/2006/relationships/image" Target="../media/image3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grammar.yourdictionary.com/spelling-and-word-lists/misspelled.html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jpg"/><Relationship Id="rId4" Type="http://schemas.openxmlformats.org/officeDocument/2006/relationships/image" Target="../media/image20.jpg"/><Relationship Id="rId5" Type="http://schemas.openxmlformats.org/officeDocument/2006/relationships/image" Target="../media/image13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3.jpg"/><Relationship Id="rId4" Type="http://schemas.openxmlformats.org/officeDocument/2006/relationships/image" Target="../media/image17.jpg"/><Relationship Id="rId5" Type="http://schemas.openxmlformats.org/officeDocument/2006/relationships/image" Target="../media/image7.jpg"/><Relationship Id="rId6" Type="http://schemas.openxmlformats.org/officeDocument/2006/relationships/image" Target="../media/image21.jpg"/><Relationship Id="rId7" Type="http://schemas.openxmlformats.org/officeDocument/2006/relationships/image" Target="../media/image5.jpg"/><Relationship Id="rId8" Type="http://schemas.openxmlformats.org/officeDocument/2006/relationships/image" Target="../media/image9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png"/><Relationship Id="rId4" Type="http://schemas.openxmlformats.org/officeDocument/2006/relationships/image" Target="../media/image12.jpg"/><Relationship Id="rId5" Type="http://schemas.openxmlformats.org/officeDocument/2006/relationships/image" Target="../media/image11.png"/><Relationship Id="rId6" Type="http://schemas.openxmlformats.org/officeDocument/2006/relationships/image" Target="../media/image22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1"/>
          <p:cNvSpPr txBox="1"/>
          <p:nvPr/>
        </p:nvSpPr>
        <p:spPr>
          <a:xfrm>
            <a:off x="3284051" y="436532"/>
            <a:ext cx="5555149" cy="43396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1" i="0" lang="en-US" sz="4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GCSE English Language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t/>
            </a:r>
            <a:endParaRPr b="1" i="0" sz="4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1" i="0" lang="en-US" sz="4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GCSE English Literature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6" name="Google Shape;166;p21"/>
          <p:cNvSpPr txBox="1"/>
          <p:nvPr/>
        </p:nvSpPr>
        <p:spPr>
          <a:xfrm>
            <a:off x="530805" y="4360176"/>
            <a:ext cx="5506491" cy="1938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Exam Board</a:t>
            </a:r>
            <a:endParaRPr b="0" i="0" sz="24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Course Overview</a:t>
            </a:r>
            <a:endParaRPr b="0" i="0" sz="24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Key Dates</a:t>
            </a:r>
            <a:endParaRPr b="0" i="0" sz="24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Revision Strategies</a:t>
            </a:r>
            <a:endParaRPr b="0" i="0" sz="24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Resources to use at home</a:t>
            </a:r>
            <a:endParaRPr b="0" i="0" sz="24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67" name="Google Shape;167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5480" y="304800"/>
            <a:ext cx="2342388" cy="807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2"/>
          <p:cNvSpPr txBox="1"/>
          <p:nvPr>
            <p:ph type="title"/>
          </p:nvPr>
        </p:nvSpPr>
        <p:spPr>
          <a:xfrm>
            <a:off x="457199" y="3429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lang="en-US"/>
              <a:t>EXAM BOARD</a:t>
            </a:r>
            <a:endParaRPr/>
          </a:p>
        </p:txBody>
      </p:sp>
      <p:sp>
        <p:nvSpPr>
          <p:cNvPr id="173" name="Google Shape;173;p22"/>
          <p:cNvSpPr txBox="1"/>
          <p:nvPr>
            <p:ph idx="1" type="body"/>
          </p:nvPr>
        </p:nvSpPr>
        <p:spPr>
          <a:xfrm>
            <a:off x="457199" y="2099978"/>
            <a:ext cx="8229600" cy="14455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Char char="◼"/>
            </a:pPr>
            <a:r>
              <a:rPr b="1" lang="en-US" sz="3600"/>
              <a:t>AQA English Language (8700)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3600"/>
              <a:buChar char="◼"/>
            </a:pPr>
            <a:r>
              <a:rPr b="1" lang="en-US" sz="3600"/>
              <a:t>AQA English Language (8702)</a:t>
            </a:r>
            <a:endParaRPr b="1" sz="3600"/>
          </a:p>
        </p:txBody>
      </p:sp>
      <p:sp>
        <p:nvSpPr>
          <p:cNvPr id="174" name="Google Shape;174;p22"/>
          <p:cNvSpPr txBox="1"/>
          <p:nvPr/>
        </p:nvSpPr>
        <p:spPr>
          <a:xfrm>
            <a:off x="457199" y="4163441"/>
            <a:ext cx="8229600" cy="19678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Any resources you use must be for </a:t>
            </a:r>
            <a:r>
              <a:rPr b="1" i="0" lang="en-US" sz="32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AQA</a:t>
            </a:r>
            <a:r>
              <a:rPr b="0" i="0" lang="en-US" sz="32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English and English Literature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</a:t>
            </a:r>
            <a:r>
              <a:rPr b="1" i="0" lang="en-US" sz="32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AQA</a:t>
            </a:r>
            <a:r>
              <a:rPr b="0" i="0" lang="en-US" sz="32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website has some useful past paper questions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54940" lvl="0" marL="342900" marR="0" rtl="0" algn="l">
              <a:lnSpc>
                <a:spcPct val="10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3"/>
          <p:cNvSpPr txBox="1"/>
          <p:nvPr>
            <p:ph type="title"/>
          </p:nvPr>
        </p:nvSpPr>
        <p:spPr>
          <a:xfrm>
            <a:off x="307570" y="342900"/>
            <a:ext cx="6786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b="1" lang="en-US"/>
              <a:t>ENGLISH LANGUAGE COURSE OVERVIEW</a:t>
            </a:r>
            <a:endParaRPr b="1"/>
          </a:p>
        </p:txBody>
      </p:sp>
      <p:sp>
        <p:nvSpPr>
          <p:cNvPr id="180" name="Google Shape;180;p23"/>
          <p:cNvSpPr/>
          <p:nvPr/>
        </p:nvSpPr>
        <p:spPr>
          <a:xfrm>
            <a:off x="332249" y="1851402"/>
            <a:ext cx="8235491" cy="47705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Unit 1: Explorations in Creative Writing and Reading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 hour 45 minutes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23rd May 2024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External Exam: Worth 50% of the final GCSE English Language grade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sng" cap="none" strike="noStrike">
                <a:solidFill>
                  <a:srgbClr val="297FD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Section A: Reading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Four questions on one unseen fiction texts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There will be 1 multiple choice and 3 extended writing answers.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sng" cap="none" strike="noStrike">
                <a:solidFill>
                  <a:srgbClr val="297FD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Section B: Writing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One extended </a:t>
            </a:r>
            <a:r>
              <a:rPr b="0" i="1" lang="en-US" sz="2000" u="none" cap="none" strike="noStrike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creative</a:t>
            </a:r>
            <a:r>
              <a:rPr b="0" i="0" lang="en-US" sz="2000" u="none" cap="none" strike="noStrike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writing question. This will be marked out of 24 for content and out of 16 for technical accuracy.</a:t>
            </a:r>
            <a:endParaRPr b="0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4"/>
          <p:cNvSpPr txBox="1"/>
          <p:nvPr>
            <p:ph type="title"/>
          </p:nvPr>
        </p:nvSpPr>
        <p:spPr>
          <a:xfrm>
            <a:off x="307570" y="342900"/>
            <a:ext cx="6786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b="1" lang="en-US"/>
              <a:t>ENGLISH LANGUAGE COURSE OVERVIEW</a:t>
            </a:r>
            <a:endParaRPr b="1"/>
          </a:p>
        </p:txBody>
      </p:sp>
      <p:sp>
        <p:nvSpPr>
          <p:cNvPr id="186" name="Google Shape;186;p24"/>
          <p:cNvSpPr/>
          <p:nvPr/>
        </p:nvSpPr>
        <p:spPr>
          <a:xfrm>
            <a:off x="332249" y="1851402"/>
            <a:ext cx="8235491" cy="47705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Unit 2: Writer’s Viewpoints and Perspectives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 hour 45 minutes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6th June 2024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External Exam: Worth 50% of the final GCSE English Language grade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sng" cap="none" strike="noStrike">
                <a:solidFill>
                  <a:srgbClr val="297FD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Section A: Reading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Four questions on one unseen non-fiction text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Questions will be 1 multiple choice and 3 extended writing answers.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sng" cap="none" strike="noStrike">
                <a:solidFill>
                  <a:srgbClr val="297FD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Section B: Writing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One extended </a:t>
            </a:r>
            <a:r>
              <a:rPr b="0" i="1" lang="en-US" sz="2000" u="none" cap="none" strike="noStrike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non-fiction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writing question. This will be marked out of 24 for content and out of 16 for technical accuracy.</a:t>
            </a:r>
            <a:endParaRPr b="0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5"/>
          <p:cNvSpPr txBox="1"/>
          <p:nvPr>
            <p:ph type="title"/>
          </p:nvPr>
        </p:nvSpPr>
        <p:spPr>
          <a:xfrm>
            <a:off x="307570" y="342900"/>
            <a:ext cx="6786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b="1" lang="en-US"/>
              <a:t>ENGLISH LITERATURE COURSE OVERVIEW</a:t>
            </a:r>
            <a:endParaRPr b="1"/>
          </a:p>
        </p:txBody>
      </p:sp>
      <p:sp>
        <p:nvSpPr>
          <p:cNvPr id="192" name="Google Shape;192;p25"/>
          <p:cNvSpPr/>
          <p:nvPr/>
        </p:nvSpPr>
        <p:spPr>
          <a:xfrm>
            <a:off x="0" y="1722400"/>
            <a:ext cx="7374900" cy="495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Unit 1: Shakespeare and the 19</a:t>
            </a:r>
            <a:r>
              <a:rPr b="1" baseline="30000" i="0" lang="en-US" sz="2400" u="none" cap="none" strike="noStrike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</a:t>
            </a:r>
            <a:r>
              <a:rPr b="1" i="0" lang="en-US" sz="2400" u="none" cap="none" strike="noStrike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Century Novel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 hour 30 minutes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May 2024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External Exam: Worth 40% of the final GCSE English Language grade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sng" cap="none" strike="noStrike">
                <a:solidFill>
                  <a:srgbClr val="297FD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Section A: Shakespeare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b="0" i="0" lang="en-US" sz="19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One question the play studied (</a:t>
            </a:r>
            <a:r>
              <a:rPr b="0" i="1" lang="en-US" sz="19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Macbeth</a:t>
            </a:r>
            <a:r>
              <a:rPr b="0" i="0" lang="en-US" sz="19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). Students will be required to write in detail about an extract from the play and the play as a whole.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sng" cap="none" strike="noStrike">
                <a:solidFill>
                  <a:srgbClr val="297FD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Section B: 19</a:t>
            </a:r>
            <a:r>
              <a:rPr b="0" baseline="30000" i="0" lang="en-US" sz="1900" u="sng" cap="none" strike="noStrike">
                <a:solidFill>
                  <a:srgbClr val="297FD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</a:t>
            </a:r>
            <a:r>
              <a:rPr b="0" i="0" lang="en-US" sz="1900" u="sng" cap="none" strike="noStrike">
                <a:solidFill>
                  <a:srgbClr val="297FD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Century Novel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b="0" i="0" lang="en-US" sz="19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On question on </a:t>
            </a:r>
            <a:r>
              <a:rPr b="0" i="1" lang="en-US" sz="19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Christmas Carol</a:t>
            </a:r>
            <a:r>
              <a:rPr b="0" i="0" lang="en-US" sz="19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Students will be required to write in detail about an extract from the novel and then the novel as a whole.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25"/>
          <p:cNvPicPr preferRelativeResize="0"/>
          <p:nvPr/>
        </p:nvPicPr>
        <p:blipFill rotWithShape="1">
          <a:blip r:embed="rId3">
            <a:alphaModFix/>
          </a:blip>
          <a:srcRect b="0" l="17716" r="18601" t="0"/>
          <a:stretch/>
        </p:blipFill>
        <p:spPr>
          <a:xfrm>
            <a:off x="7456375" y="3536500"/>
            <a:ext cx="1687625" cy="2649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56375" y="596403"/>
            <a:ext cx="1687625" cy="27307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6"/>
          <p:cNvSpPr txBox="1"/>
          <p:nvPr>
            <p:ph type="title"/>
          </p:nvPr>
        </p:nvSpPr>
        <p:spPr>
          <a:xfrm>
            <a:off x="307570" y="342900"/>
            <a:ext cx="6786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b="1" lang="en-US"/>
              <a:t>ENGLISH LITERATURE COURSE OVERVIEW</a:t>
            </a:r>
            <a:endParaRPr b="1"/>
          </a:p>
        </p:txBody>
      </p:sp>
      <p:sp>
        <p:nvSpPr>
          <p:cNvPr id="200" name="Google Shape;200;p26"/>
          <p:cNvSpPr/>
          <p:nvPr/>
        </p:nvSpPr>
        <p:spPr>
          <a:xfrm>
            <a:off x="84875" y="1485900"/>
            <a:ext cx="7665300" cy="506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Unit 2: Modern texts and poetry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accent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 hours 15 minutes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20th May 2024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External Exam: Worth 60% of the final GCSE English Language grade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sng" cap="none" strike="noStrike">
                <a:solidFill>
                  <a:srgbClr val="297FD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Section A: Modern Texts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b="0" i="0" lang="en-US" sz="19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Students will answer one essay question on </a:t>
            </a:r>
            <a:r>
              <a:rPr b="0" i="1" lang="en-US" sz="19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 Inspector Calls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sng" cap="none" strike="noStrike">
                <a:solidFill>
                  <a:srgbClr val="297FD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Section B: Comparative Poetry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b="0" i="0" lang="en-US" sz="19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Students will answer one question which asks them to compare two poems.  One poem will be printed: the other will not.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sng" cap="none" strike="noStrike">
                <a:solidFill>
                  <a:srgbClr val="297FD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Section C: Unseen Poetry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b="0" i="0" lang="en-US" sz="19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Students answer one question on an unseen poem followed by another question asking them to compare this to a second unseen poem.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1" name="Google Shape;201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54200" y="541244"/>
            <a:ext cx="1429625" cy="21963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59675" y="2053975"/>
            <a:ext cx="1429625" cy="20529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7"/>
          <p:cNvSpPr txBox="1"/>
          <p:nvPr>
            <p:ph idx="1" type="body"/>
          </p:nvPr>
        </p:nvSpPr>
        <p:spPr>
          <a:xfrm>
            <a:off x="457199" y="2209800"/>
            <a:ext cx="6508377" cy="3916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◼"/>
            </a:pPr>
            <a:r>
              <a:rPr lang="en-US"/>
              <a:t>All English Literature exams are closed text: this means that pupils will not have their copy of their text with them.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</p:txBody>
      </p:sp>
      <p:sp>
        <p:nvSpPr>
          <p:cNvPr id="208" name="Google Shape;208;p27"/>
          <p:cNvSpPr txBox="1"/>
          <p:nvPr>
            <p:ph type="title"/>
          </p:nvPr>
        </p:nvSpPr>
        <p:spPr>
          <a:xfrm>
            <a:off x="307570" y="342900"/>
            <a:ext cx="6786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b="1" lang="en-US"/>
              <a:t>ENGLISH LITERATURE TEXTS</a:t>
            </a:r>
            <a:endParaRPr b="1"/>
          </a:p>
        </p:txBody>
      </p:sp>
      <p:sp>
        <p:nvSpPr>
          <p:cNvPr id="209" name="Google Shape;209;p27"/>
          <p:cNvSpPr txBox="1"/>
          <p:nvPr/>
        </p:nvSpPr>
        <p:spPr>
          <a:xfrm>
            <a:off x="457199" y="4662188"/>
            <a:ext cx="6786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b="1" i="0" lang="en-US" sz="36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Any questions regarding the English and English Literature course?</a:t>
            </a:r>
            <a:endParaRPr b="1" i="0" sz="3600" u="none" cap="none" strike="noStrike">
              <a:solidFill>
                <a:schemeClr val="accen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8"/>
          <p:cNvSpPr txBox="1"/>
          <p:nvPr>
            <p:ph type="title"/>
          </p:nvPr>
        </p:nvSpPr>
        <p:spPr>
          <a:xfrm>
            <a:off x="457199" y="3429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lang="en-US"/>
              <a:t>Mock Exams</a:t>
            </a:r>
            <a:endParaRPr/>
          </a:p>
        </p:txBody>
      </p:sp>
      <p:sp>
        <p:nvSpPr>
          <p:cNvPr id="215" name="Google Shape;215;p28"/>
          <p:cNvSpPr txBox="1"/>
          <p:nvPr>
            <p:ph idx="1" type="body"/>
          </p:nvPr>
        </p:nvSpPr>
        <p:spPr>
          <a:xfrm>
            <a:off x="457199" y="2209800"/>
            <a:ext cx="6508377" cy="40306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◼"/>
            </a:pPr>
            <a:r>
              <a:rPr lang="en-US"/>
              <a:t>Student will sit each of the English Literature and English Language mock exams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2000"/>
              <a:buNone/>
            </a:pPr>
            <a:r>
              <a:rPr b="1" lang="en-US" u="sng">
                <a:solidFill>
                  <a:srgbClr val="297FD5"/>
                </a:solidFill>
              </a:rPr>
              <a:t>English Literature Mock Exams 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b="1" lang="en-US"/>
              <a:t>English Literature</a:t>
            </a:r>
            <a:r>
              <a:rPr lang="en-US"/>
              <a:t>, two papers (excluding Anthology Poetry): January Mocks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2000"/>
              <a:buNone/>
            </a:pPr>
            <a:r>
              <a:rPr b="1" lang="en-US" u="sng">
                <a:solidFill>
                  <a:srgbClr val="297FD5"/>
                </a:solidFill>
              </a:rPr>
              <a:t>English Language Mock Exam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English Language Paper One: February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2000"/>
              <a:buChar char="◼"/>
            </a:pPr>
            <a:r>
              <a:rPr lang="en-US"/>
              <a:t>It is imperative that students treat their mock exams as if they were their actual exams</a:t>
            </a:r>
            <a:endParaRPr/>
          </a:p>
          <a:p>
            <a:pPr indent="-101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9"/>
          <p:cNvSpPr txBox="1"/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Font typeface="Century Gothic"/>
              <a:buNone/>
            </a:pPr>
            <a:r>
              <a:rPr lang="en-US" sz="7200"/>
              <a:t>Revision</a:t>
            </a:r>
            <a:endParaRPr sz="7200"/>
          </a:p>
        </p:txBody>
      </p:sp>
      <p:sp>
        <p:nvSpPr>
          <p:cNvPr id="221" name="Google Shape;221;p29"/>
          <p:cNvSpPr txBox="1"/>
          <p:nvPr>
            <p:ph idx="1" type="body"/>
          </p:nvPr>
        </p:nvSpPr>
        <p:spPr>
          <a:xfrm>
            <a:off x="457199" y="2209800"/>
            <a:ext cx="6508377" cy="3916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Char char="◼"/>
            </a:pPr>
            <a:r>
              <a:rPr b="1" lang="en-US" sz="3600">
                <a:solidFill>
                  <a:srgbClr val="297FD5"/>
                </a:solidFill>
              </a:rPr>
              <a:t>English Language</a:t>
            </a:r>
            <a:endParaRPr b="1" sz="3600">
              <a:solidFill>
                <a:srgbClr val="297FD5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0"/>
          <p:cNvSpPr txBox="1"/>
          <p:nvPr>
            <p:ph type="title"/>
          </p:nvPr>
        </p:nvSpPr>
        <p:spPr>
          <a:xfrm>
            <a:off x="457199" y="815188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lang="en-US"/>
              <a:t>English Language </a:t>
            </a:r>
            <a:r>
              <a:rPr b="1" lang="en-US">
                <a:solidFill>
                  <a:srgbClr val="FF0000"/>
                </a:solidFill>
              </a:rPr>
              <a:t>Reading</a:t>
            </a:r>
            <a:r>
              <a:rPr lang="en-US"/>
              <a:t>: Easily Addressed Targets</a:t>
            </a:r>
            <a:endParaRPr/>
          </a:p>
        </p:txBody>
      </p:sp>
      <p:sp>
        <p:nvSpPr>
          <p:cNvPr id="227" name="Google Shape;227;p30"/>
          <p:cNvSpPr txBox="1"/>
          <p:nvPr>
            <p:ph idx="1" type="body"/>
          </p:nvPr>
        </p:nvSpPr>
        <p:spPr>
          <a:xfrm>
            <a:off x="457199" y="2209800"/>
            <a:ext cx="8373030" cy="42290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◼"/>
            </a:pPr>
            <a:r>
              <a:rPr b="1" lang="en-US">
                <a:solidFill>
                  <a:srgbClr val="297FD5"/>
                </a:solidFill>
              </a:rPr>
              <a:t>The exam requires pupils to read and respond to short texts very quickly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Char char="◼"/>
            </a:pPr>
            <a:r>
              <a:rPr lang="en-US"/>
              <a:t>Reading a range of texts – not necessarily novels – will help pupils to grow more confident with reading short texts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Char char="◼"/>
            </a:pPr>
            <a:r>
              <a:rPr b="1" lang="en-US">
                <a:solidFill>
                  <a:srgbClr val="297FD5"/>
                </a:solidFill>
              </a:rPr>
              <a:t>The exam requires pupils to answer a range of questions with a very limited amount of time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Char char="◼"/>
            </a:pPr>
            <a:r>
              <a:rPr lang="en-US">
                <a:solidFill>
                  <a:schemeClr val="dk1"/>
                </a:solidFill>
              </a:rPr>
              <a:t>Knowing the </a:t>
            </a:r>
            <a:r>
              <a:rPr b="1" i="1" lang="en-US">
                <a:solidFill>
                  <a:schemeClr val="dk1"/>
                </a:solidFill>
              </a:rPr>
              <a:t>specific</a:t>
            </a:r>
            <a:r>
              <a:rPr lang="en-US">
                <a:solidFill>
                  <a:schemeClr val="dk1"/>
                </a:solidFill>
              </a:rPr>
              <a:t> requirements of each question and how long they have to complete their response is crucial to their success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Char char="◼"/>
            </a:pPr>
            <a:r>
              <a:rPr b="1" lang="en-US">
                <a:solidFill>
                  <a:schemeClr val="accent2"/>
                </a:solidFill>
              </a:rPr>
              <a:t>The difficulty many pupils face with the English Language exam is the time restraints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Char char="◼"/>
            </a:pPr>
            <a:r>
              <a:rPr lang="en-US">
                <a:solidFill>
                  <a:schemeClr val="dk1"/>
                </a:solidFill>
              </a:rPr>
              <a:t>Practicing reading short texts and planning responses to these texts will help pupils grow more confident when approaching the exam.</a:t>
            </a:r>
            <a:endParaRPr/>
          </a:p>
          <a:p>
            <a:pPr indent="-111125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-111125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-111125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1"/>
          <p:cNvSpPr txBox="1"/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lang="en-US"/>
              <a:t>English Language Reading Revision</a:t>
            </a:r>
            <a:endParaRPr/>
          </a:p>
        </p:txBody>
      </p:sp>
      <p:sp>
        <p:nvSpPr>
          <p:cNvPr id="233" name="Google Shape;233;p31"/>
          <p:cNvSpPr txBox="1"/>
          <p:nvPr>
            <p:ph idx="1" type="body"/>
          </p:nvPr>
        </p:nvSpPr>
        <p:spPr>
          <a:xfrm>
            <a:off x="457199" y="2209800"/>
            <a:ext cx="6004777" cy="3916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◼"/>
            </a:pPr>
            <a:r>
              <a:rPr lang="en-US"/>
              <a:t>The internet is a great resource but you need to know what you are looking for: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Knowledge Organisers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BGS Google Classroom contains revision resources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Flipboard, BBC news and The Guardian for free reading material 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BBC </a:t>
            </a:r>
            <a:r>
              <a:rPr lang="en-US"/>
              <a:t>Bitesize</a:t>
            </a:r>
            <a:r>
              <a:rPr lang="en-US"/>
              <a:t> for AQA English Language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Mr Bruff AQA English Language videos </a:t>
            </a:r>
            <a:endParaRPr/>
          </a:p>
          <a:p>
            <a:pPr indent="-1143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234" name="Google Shape;234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61976" y="223091"/>
            <a:ext cx="2543121" cy="1907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445616" y="2359034"/>
            <a:ext cx="2551301" cy="14173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453796" y="3404668"/>
            <a:ext cx="2543121" cy="15894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GCSE Bitesize English logo" id="237" name="Google Shape;237;p3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461975" y="5116117"/>
            <a:ext cx="2534941" cy="14263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2"/>
          <p:cNvSpPr txBox="1"/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lang="en-US"/>
              <a:t>English Language </a:t>
            </a:r>
            <a:r>
              <a:rPr b="1" lang="en-US">
                <a:solidFill>
                  <a:srgbClr val="FF0000"/>
                </a:solidFill>
              </a:rPr>
              <a:t>Writing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243" name="Google Shape;243;p32"/>
          <p:cNvSpPr txBox="1"/>
          <p:nvPr>
            <p:ph idx="1" type="body"/>
          </p:nvPr>
        </p:nvSpPr>
        <p:spPr>
          <a:xfrm>
            <a:off x="457199" y="2209800"/>
            <a:ext cx="8343265" cy="4219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◼"/>
            </a:pPr>
            <a:r>
              <a:rPr lang="en-US"/>
              <a:t>Whereas the reading part of the GCSE English Language exam has its challenges, the writing part of the exam is worth 50% and offers pupils the opportunity gain valuable marks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Char char="◼"/>
            </a:pPr>
            <a:r>
              <a:rPr lang="en-US"/>
              <a:t>Students can use resources such as Knowledge Organisers to practice writing in form (newspaper/ letter/ blog) and purpose (argue, persuade/ explain)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Char char="◼"/>
            </a:pPr>
            <a:r>
              <a:rPr b="1" lang="en-US">
                <a:solidFill>
                  <a:srgbClr val="297FD5"/>
                </a:solidFill>
              </a:rPr>
              <a:t>Spelling, Punctuation and Grammar (SpaG)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Char char="◼"/>
            </a:pPr>
            <a:r>
              <a:rPr lang="en-US"/>
              <a:t>Students can revise punctuation: particularly colons and semi colons.  YouTube is a great resource for this.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Char char="◼"/>
            </a:pPr>
            <a:r>
              <a:rPr lang="en-US"/>
              <a:t>Students can revise frequently </a:t>
            </a:r>
            <a:r>
              <a:rPr lang="en-US" u="sng">
                <a:solidFill>
                  <a:schemeClr val="hlink"/>
                </a:solidFill>
                <a:hlinkClick r:id="rId3"/>
              </a:rPr>
              <a:t>misspelt words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Char char="◼"/>
            </a:pPr>
            <a:r>
              <a:rPr lang="en-US"/>
              <a:t>Write responses based on past paper questions (see AQA website) or in response to articles they have read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Char char="◼"/>
            </a:pPr>
            <a:r>
              <a:rPr lang="en-US"/>
              <a:t>Students should look to imitate things they read: they are demonstrating skill and not necessarily originality</a:t>
            </a:r>
            <a:endParaRPr/>
          </a:p>
          <a:p>
            <a:pPr indent="0" lvl="1" marL="2286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/>
          </a:p>
          <a:p>
            <a:pPr indent="-12065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3"/>
          <p:cNvSpPr txBox="1"/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lang="en-US"/>
              <a:t>Revision Guides</a:t>
            </a:r>
            <a:endParaRPr/>
          </a:p>
        </p:txBody>
      </p:sp>
      <p:sp>
        <p:nvSpPr>
          <p:cNvPr id="249" name="Google Shape;249;p33"/>
          <p:cNvSpPr txBox="1"/>
          <p:nvPr>
            <p:ph idx="1" type="body"/>
          </p:nvPr>
        </p:nvSpPr>
        <p:spPr>
          <a:xfrm>
            <a:off x="457199" y="2209800"/>
            <a:ext cx="6508377" cy="3916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◼"/>
            </a:pPr>
            <a:r>
              <a:rPr lang="en-US"/>
              <a:t>There are a range of revision guides and even flash cards you can purchase if you wish however ensure you buy them for </a:t>
            </a:r>
            <a:r>
              <a:rPr b="1" lang="en-US">
                <a:solidFill>
                  <a:schemeClr val="accent1"/>
                </a:solidFill>
              </a:rPr>
              <a:t>AQA</a:t>
            </a:r>
            <a:r>
              <a:rPr lang="en-US">
                <a:solidFill>
                  <a:schemeClr val="accent1"/>
                </a:solidFill>
              </a:rPr>
              <a:t> </a:t>
            </a:r>
            <a:r>
              <a:rPr lang="en-US"/>
              <a:t>English Language.  Some recommendations are: 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CGP English Language for Grade 9-1 Exams 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AQA GCSE English Language: Student Book: Developing the skills for Learning and Assessment (Oxford) 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Revise AQA GCSE (9-1) English Language Practice Papers (Pearson)</a:t>
            </a:r>
            <a:endParaRPr/>
          </a:p>
          <a:p>
            <a:pPr indent="-1143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1143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descr="Image result for CGP English Language for Grade 9-1 Exams" id="250" name="Google Shape;250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653314">
            <a:off x="7435316" y="2146364"/>
            <a:ext cx="1088577" cy="153881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AQA GCSE English Language: Student Book: Developing the skills for Learning and Assessment (Oxford)" id="251" name="Google Shape;251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758339">
            <a:off x="7456794" y="3514379"/>
            <a:ext cx="1247163" cy="157334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Revise AQA GCSE (9-1) English Language Practice Papers (Pearson)" id="252" name="Google Shape;252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766263">
            <a:off x="7567026" y="4713538"/>
            <a:ext cx="1131331" cy="1597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4"/>
          <p:cNvSpPr txBox="1"/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Font typeface="Century Gothic"/>
              <a:buNone/>
            </a:pPr>
            <a:r>
              <a:rPr lang="en-US" sz="7200"/>
              <a:t>Revision</a:t>
            </a:r>
            <a:endParaRPr sz="7200"/>
          </a:p>
        </p:txBody>
      </p:sp>
      <p:sp>
        <p:nvSpPr>
          <p:cNvPr id="258" name="Google Shape;258;p34"/>
          <p:cNvSpPr txBox="1"/>
          <p:nvPr>
            <p:ph idx="1" type="body"/>
          </p:nvPr>
        </p:nvSpPr>
        <p:spPr>
          <a:xfrm>
            <a:off x="457199" y="2209800"/>
            <a:ext cx="6508377" cy="3916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Char char="◼"/>
            </a:pPr>
            <a:r>
              <a:rPr b="1" lang="en-US" sz="3600">
                <a:solidFill>
                  <a:srgbClr val="297FD5"/>
                </a:solidFill>
              </a:rPr>
              <a:t>English Literature</a:t>
            </a:r>
            <a:endParaRPr b="1" sz="3600">
              <a:solidFill>
                <a:srgbClr val="297FD5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5"/>
          <p:cNvSpPr txBox="1"/>
          <p:nvPr>
            <p:ph type="title"/>
          </p:nvPr>
        </p:nvSpPr>
        <p:spPr>
          <a:xfrm>
            <a:off x="80975" y="85994"/>
            <a:ext cx="65085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lang="en-US"/>
              <a:t>English Literature Targets</a:t>
            </a:r>
            <a:endParaRPr/>
          </a:p>
        </p:txBody>
      </p:sp>
      <p:sp>
        <p:nvSpPr>
          <p:cNvPr id="264" name="Google Shape;264;p35"/>
          <p:cNvSpPr txBox="1"/>
          <p:nvPr>
            <p:ph idx="1" type="body"/>
          </p:nvPr>
        </p:nvSpPr>
        <p:spPr>
          <a:xfrm>
            <a:off x="279475" y="1300651"/>
            <a:ext cx="8561400" cy="516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3495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◼"/>
            </a:pPr>
            <a:r>
              <a:rPr b="1" lang="en-US" sz="1800">
                <a:solidFill>
                  <a:srgbClr val="297FD5"/>
                </a:solidFill>
              </a:rPr>
              <a:t>The exam requires students to complete the exam WITHOUT copies of the text requiring them to learn quotations</a:t>
            </a:r>
            <a:endParaRPr sz="1800"/>
          </a:p>
          <a:p>
            <a:pPr indent="-234950" lvl="0" marL="228600" rt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</a:pPr>
            <a:r>
              <a:rPr lang="en-US" sz="1800"/>
              <a:t>Pupils should re-read the exam texts to re-familiarize themselves with the texts: </a:t>
            </a:r>
            <a:r>
              <a:rPr b="1" lang="en-US" sz="1800">
                <a:solidFill>
                  <a:schemeClr val="accent2"/>
                </a:solidFill>
              </a:rPr>
              <a:t>re-reading the texts is not revision</a:t>
            </a:r>
            <a:endParaRPr sz="1800"/>
          </a:p>
          <a:p>
            <a:pPr indent="-234950" lvl="0" marL="228600" rt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</a:pPr>
            <a:r>
              <a:rPr lang="en-US" sz="1800">
                <a:solidFill>
                  <a:schemeClr val="dk1"/>
                </a:solidFill>
              </a:rPr>
              <a:t>Return to texts sooner rather than later and then return to them again rather than ‘cram’</a:t>
            </a:r>
            <a:endParaRPr sz="1800"/>
          </a:p>
          <a:p>
            <a:pPr indent="-234950" lvl="0" marL="228600" rt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</a:pPr>
            <a:r>
              <a:rPr lang="en-US" sz="1800">
                <a:solidFill>
                  <a:schemeClr val="dk1"/>
                </a:solidFill>
              </a:rPr>
              <a:t>Pupils should look to learn quotations rather than try to remember whole sections of texts or even whole poems</a:t>
            </a:r>
            <a:endParaRPr sz="1800"/>
          </a:p>
          <a:p>
            <a:pPr indent="-234950" lvl="0" marL="228600" rt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</a:pPr>
            <a:r>
              <a:rPr lang="en-US" sz="1800">
                <a:solidFill>
                  <a:schemeClr val="dk1"/>
                </a:solidFill>
              </a:rPr>
              <a:t>Pupils should begin revision by identifying the ten most important quotations for </a:t>
            </a:r>
            <a:r>
              <a:rPr b="1" lang="en-US" sz="1800">
                <a:solidFill>
                  <a:schemeClr val="accent1"/>
                </a:solidFill>
              </a:rPr>
              <a:t>key characters </a:t>
            </a:r>
            <a:r>
              <a:rPr lang="en-US" sz="1800">
                <a:solidFill>
                  <a:schemeClr val="dk1"/>
                </a:solidFill>
              </a:rPr>
              <a:t>and </a:t>
            </a:r>
            <a:r>
              <a:rPr b="1" lang="en-US" sz="1800">
                <a:solidFill>
                  <a:schemeClr val="accent1"/>
                </a:solidFill>
              </a:rPr>
              <a:t>themes</a:t>
            </a:r>
            <a:r>
              <a:rPr lang="en-US" sz="1800">
                <a:solidFill>
                  <a:schemeClr val="dk1"/>
                </a:solidFill>
              </a:rPr>
              <a:t>: before long it will become apparent that valuable quotations reappear over and over</a:t>
            </a:r>
            <a:endParaRPr sz="1800"/>
          </a:p>
          <a:p>
            <a:pPr indent="-234950" lvl="0" marL="228600" rt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</a:pPr>
            <a:r>
              <a:rPr lang="en-US" sz="1800">
                <a:solidFill>
                  <a:schemeClr val="dk1"/>
                </a:solidFill>
              </a:rPr>
              <a:t>Create flash cards or mind-maps of key quotations linked to themes: these can be used for making links across texts/ between poems </a:t>
            </a:r>
            <a:endParaRPr sz="1800"/>
          </a:p>
          <a:p>
            <a:pPr indent="-234950" lvl="0" marL="228600" rt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1800"/>
              <a:buChar char="◼"/>
            </a:pPr>
            <a:r>
              <a:rPr lang="en-US" sz="1800">
                <a:solidFill>
                  <a:schemeClr val="dk1"/>
                </a:solidFill>
              </a:rPr>
              <a:t>Plan responses to a range of questions rather than write whole answers: this helps you to revise whole texts rather than practice limited responses</a:t>
            </a:r>
            <a:endParaRPr sz="1800"/>
          </a:p>
          <a:p>
            <a:pPr indent="-120650" lvl="0" marL="228600" rt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120650" lvl="0" marL="228600" rt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120650" lvl="0" marL="228600" rt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120650" lvl="0" marL="228600" rt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8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6"/>
          <p:cNvSpPr txBox="1"/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lang="en-US"/>
              <a:t>English Literature Revision Guides</a:t>
            </a:r>
            <a:endParaRPr/>
          </a:p>
        </p:txBody>
      </p:sp>
      <p:sp>
        <p:nvSpPr>
          <p:cNvPr id="270" name="Google Shape;270;p36"/>
          <p:cNvSpPr txBox="1"/>
          <p:nvPr>
            <p:ph idx="1" type="body"/>
          </p:nvPr>
        </p:nvSpPr>
        <p:spPr>
          <a:xfrm>
            <a:off x="457199" y="2209800"/>
            <a:ext cx="6508377" cy="3916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◼"/>
            </a:pPr>
            <a:r>
              <a:rPr lang="en-US"/>
              <a:t>There are a wide range of revision guides for the texts studied.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2000"/>
              <a:buChar char="◼"/>
            </a:pPr>
            <a:r>
              <a:rPr lang="en-US"/>
              <a:t>You most likely already have a set of the CGP revision guides.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2000"/>
              <a:buChar char="◼"/>
            </a:pPr>
            <a:r>
              <a:rPr lang="en-US"/>
              <a:t>The department would also recommend York Notes for the texts studied.</a:t>
            </a:r>
            <a:endParaRPr/>
          </a:p>
        </p:txBody>
      </p:sp>
      <p:pic>
        <p:nvPicPr>
          <p:cNvPr descr="Image result for cgp a christmas carol" id="271" name="Google Shape;271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648571">
            <a:off x="7538257" y="610987"/>
            <a:ext cx="967032" cy="13678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cgp macbeth" id="272" name="Google Shape;272;p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773879">
            <a:off x="7559953" y="1346610"/>
            <a:ext cx="941078" cy="133030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Related image" id="273" name="Google Shape;273;p3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955214">
            <a:off x="7587808" y="2047925"/>
            <a:ext cx="939297" cy="133044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york notes macbeth" id="274" name="Google Shape;274;p3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rot="1002025">
            <a:off x="7613526" y="2752631"/>
            <a:ext cx="1044786" cy="147690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york notes an inspector calls" id="275" name="Google Shape;275;p3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rot="1033771">
            <a:off x="7503485" y="3959424"/>
            <a:ext cx="1036574" cy="14652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york notes christmas carol" id="276" name="Google Shape;276;p3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 rot="1112515">
            <a:off x="7650123" y="4845124"/>
            <a:ext cx="1140660" cy="16124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7"/>
          <p:cNvSpPr txBox="1"/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lang="en-US"/>
              <a:t>English Literature </a:t>
            </a:r>
            <a:r>
              <a:rPr b="1" lang="en-US">
                <a:solidFill>
                  <a:srgbClr val="FF0000"/>
                </a:solidFill>
              </a:rPr>
              <a:t>FREE</a:t>
            </a:r>
            <a:r>
              <a:rPr lang="en-US"/>
              <a:t> Resources</a:t>
            </a:r>
            <a:endParaRPr/>
          </a:p>
        </p:txBody>
      </p:sp>
      <p:sp>
        <p:nvSpPr>
          <p:cNvPr id="282" name="Google Shape;282;p37"/>
          <p:cNvSpPr txBox="1"/>
          <p:nvPr>
            <p:ph idx="1" type="body"/>
          </p:nvPr>
        </p:nvSpPr>
        <p:spPr>
          <a:xfrm>
            <a:off x="457199" y="2209800"/>
            <a:ext cx="6508377" cy="3916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◼"/>
            </a:pPr>
            <a:r>
              <a:rPr lang="en-US"/>
              <a:t>There are a wide range of English Literature resources available online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Spark Notes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Spark Notes: No Fear Shakespeare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GCSE Bitesize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LitCharts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Schmoop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Universal Teacher</a:t>
            </a:r>
            <a:endParaRPr/>
          </a:p>
          <a:p>
            <a:pPr indent="-228600" lvl="1" marL="4572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◼"/>
            </a:pPr>
            <a:r>
              <a:rPr lang="en-US"/>
              <a:t>Mr Bruff (YouTube)</a:t>
            </a:r>
            <a:endParaRPr/>
          </a:p>
        </p:txBody>
      </p:sp>
      <p:pic>
        <p:nvPicPr>
          <p:cNvPr descr="Image result for sparknote slogo" id="283" name="Google Shape;283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70726" y="2059724"/>
            <a:ext cx="1854200" cy="9501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gcse bitesize logo" id="284" name="Google Shape;284;p3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980238" y="2924175"/>
            <a:ext cx="2035175" cy="114478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litcharts logo" id="285" name="Google Shape;285;p3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070726" y="4199491"/>
            <a:ext cx="1854200" cy="90537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shmoop logo" id="286" name="Google Shape;286;p3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039262" y="5410200"/>
            <a:ext cx="1885663" cy="7919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38"/>
          <p:cNvSpPr txBox="1"/>
          <p:nvPr>
            <p:ph type="title"/>
          </p:nvPr>
        </p:nvSpPr>
        <p:spPr>
          <a:xfrm>
            <a:off x="0" y="0"/>
            <a:ext cx="6508500" cy="655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</a:pPr>
            <a:r>
              <a:rPr lang="en-US"/>
              <a:t>Know the exam</a:t>
            </a:r>
            <a:endParaRPr/>
          </a:p>
        </p:txBody>
      </p:sp>
      <p:pic>
        <p:nvPicPr>
          <p:cNvPr id="292" name="Google Shape;292;p38"/>
          <p:cNvPicPr preferRelativeResize="0"/>
          <p:nvPr/>
        </p:nvPicPr>
        <p:blipFill rotWithShape="1">
          <a:blip r:embed="rId3">
            <a:alphaModFix/>
          </a:blip>
          <a:srcRect b="9765" l="28957" r="26667" t="19010"/>
          <a:stretch/>
        </p:blipFill>
        <p:spPr>
          <a:xfrm>
            <a:off x="163604" y="1397000"/>
            <a:ext cx="4160995" cy="5342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38"/>
          <p:cNvPicPr preferRelativeResize="0"/>
          <p:nvPr/>
        </p:nvPicPr>
        <p:blipFill rotWithShape="1">
          <a:blip r:embed="rId4">
            <a:alphaModFix/>
          </a:blip>
          <a:srcRect b="7031" l="28957" r="26667" t="17448"/>
          <a:stretch/>
        </p:blipFill>
        <p:spPr>
          <a:xfrm>
            <a:off x="4761923" y="1160125"/>
            <a:ext cx="4098224" cy="557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Plaza">
  <a:themeElements>
    <a:clrScheme name="Elemental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